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59" r:id="rId5"/>
    <p:sldId id="260" r:id="rId6"/>
    <p:sldId id="261" r:id="rId7"/>
    <p:sldId id="266" r:id="rId8"/>
    <p:sldId id="277" r:id="rId9"/>
    <p:sldId id="278" r:id="rId10"/>
    <p:sldId id="279" r:id="rId11"/>
    <p:sldId id="280" r:id="rId12"/>
    <p:sldId id="267" r:id="rId13"/>
    <p:sldId id="268" r:id="rId14"/>
    <p:sldId id="262" r:id="rId15"/>
    <p:sldId id="263" r:id="rId16"/>
    <p:sldId id="264" r:id="rId17"/>
    <p:sldId id="265" r:id="rId18"/>
    <p:sldId id="269" r:id="rId19"/>
    <p:sldId id="270" r:id="rId20"/>
    <p:sldId id="275" r:id="rId21"/>
    <p:sldId id="271" r:id="rId22"/>
    <p:sldId id="272" r:id="rId23"/>
    <p:sldId id="274" r:id="rId24"/>
    <p:sldId id="276" r:id="rId2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101" d="100"/>
          <a:sy n="101" d="100"/>
        </p:scale>
        <p:origin x="126"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7668C36-7789-4DBA-84A0-6C7B66251434}" type="datetimeFigureOut">
              <a:rPr lang="it-IT" smtClean="0"/>
              <a:t>21/12/2015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B14E045-4D6E-4FD1-8AD8-7E1A360C1DF9}" type="slidenum">
              <a:rPr lang="it-IT" smtClean="0"/>
              <a:t>‹N›</a:t>
            </a:fld>
            <a:endParaRPr lang="it-IT"/>
          </a:p>
        </p:txBody>
      </p:sp>
    </p:spTree>
    <p:extLst>
      <p:ext uri="{BB962C8B-B14F-4D97-AF65-F5344CB8AC3E}">
        <p14:creationId xmlns:p14="http://schemas.microsoft.com/office/powerpoint/2010/main" val="1894473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7668C36-7789-4DBA-84A0-6C7B66251434}" type="datetimeFigureOut">
              <a:rPr lang="it-IT" smtClean="0"/>
              <a:t>21/12/2015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B14E045-4D6E-4FD1-8AD8-7E1A360C1DF9}" type="slidenum">
              <a:rPr lang="it-IT" smtClean="0"/>
              <a:t>‹N›</a:t>
            </a:fld>
            <a:endParaRPr lang="it-IT"/>
          </a:p>
        </p:txBody>
      </p:sp>
    </p:spTree>
    <p:extLst>
      <p:ext uri="{BB962C8B-B14F-4D97-AF65-F5344CB8AC3E}">
        <p14:creationId xmlns:p14="http://schemas.microsoft.com/office/powerpoint/2010/main" val="2333190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7668C36-7789-4DBA-84A0-6C7B66251434}" type="datetimeFigureOut">
              <a:rPr lang="it-IT" smtClean="0"/>
              <a:t>21/12/2015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B14E045-4D6E-4FD1-8AD8-7E1A360C1DF9}" type="slidenum">
              <a:rPr lang="it-IT" smtClean="0"/>
              <a:t>‹N›</a:t>
            </a:fld>
            <a:endParaRPr lang="it-IT"/>
          </a:p>
        </p:txBody>
      </p:sp>
    </p:spTree>
    <p:extLst>
      <p:ext uri="{BB962C8B-B14F-4D97-AF65-F5344CB8AC3E}">
        <p14:creationId xmlns:p14="http://schemas.microsoft.com/office/powerpoint/2010/main" val="452763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it-IT" smtClean="0"/>
              <a:t>Fare clic per modificare lo stile del titolo</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7668C36-7789-4DBA-84A0-6C7B66251434}" type="datetimeFigureOut">
              <a:rPr lang="it-IT" smtClean="0"/>
              <a:t>21/12/2015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B14E045-4D6E-4FD1-8AD8-7E1A360C1DF9}" type="slidenum">
              <a:rPr lang="it-IT" smtClean="0"/>
              <a:t>‹N›</a:t>
            </a:fld>
            <a:endParaRPr lang="it-IT"/>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488490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7668C36-7789-4DBA-84A0-6C7B66251434}" type="datetimeFigureOut">
              <a:rPr lang="it-IT" smtClean="0"/>
              <a:t>21/12/2015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B14E045-4D6E-4FD1-8AD8-7E1A360C1DF9}" type="slidenum">
              <a:rPr lang="it-IT" smtClean="0"/>
              <a:t>‹N›</a:t>
            </a:fld>
            <a:endParaRPr lang="it-IT"/>
          </a:p>
        </p:txBody>
      </p:sp>
    </p:spTree>
    <p:extLst>
      <p:ext uri="{BB962C8B-B14F-4D97-AF65-F5344CB8AC3E}">
        <p14:creationId xmlns:p14="http://schemas.microsoft.com/office/powerpoint/2010/main" val="1132586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it-IT" smtClean="0"/>
              <a:t>Fare clic per modificare lo stile del titolo</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3" name="Date Placeholder 2"/>
          <p:cNvSpPr>
            <a:spLocks noGrp="1"/>
          </p:cNvSpPr>
          <p:nvPr>
            <p:ph type="dt" sz="half" idx="10"/>
          </p:nvPr>
        </p:nvSpPr>
        <p:spPr/>
        <p:txBody>
          <a:bodyPr/>
          <a:lstStyle/>
          <a:p>
            <a:fld id="{B7668C36-7789-4DBA-84A0-6C7B66251434}" type="datetimeFigureOut">
              <a:rPr lang="it-IT" smtClean="0"/>
              <a:t>21/12/2015</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8B14E045-4D6E-4FD1-8AD8-7E1A360C1DF9}" type="slidenum">
              <a:rPr lang="it-IT" smtClean="0"/>
              <a:t>‹N›</a:t>
            </a:fld>
            <a:endParaRPr lang="it-IT"/>
          </a:p>
        </p:txBody>
      </p:sp>
    </p:spTree>
    <p:extLst>
      <p:ext uri="{BB962C8B-B14F-4D97-AF65-F5344CB8AC3E}">
        <p14:creationId xmlns:p14="http://schemas.microsoft.com/office/powerpoint/2010/main" val="2155548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it-IT" smtClean="0"/>
              <a:t>Fare clic per modificare lo stile del titolo</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3" name="Date Placeholder 2"/>
          <p:cNvSpPr>
            <a:spLocks noGrp="1"/>
          </p:cNvSpPr>
          <p:nvPr>
            <p:ph type="dt" sz="half" idx="10"/>
          </p:nvPr>
        </p:nvSpPr>
        <p:spPr/>
        <p:txBody>
          <a:bodyPr/>
          <a:lstStyle/>
          <a:p>
            <a:fld id="{B7668C36-7789-4DBA-84A0-6C7B66251434}" type="datetimeFigureOut">
              <a:rPr lang="it-IT" smtClean="0"/>
              <a:t>21/12/2015</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8B14E045-4D6E-4FD1-8AD8-7E1A360C1DF9}" type="slidenum">
              <a:rPr lang="it-IT" smtClean="0"/>
              <a:t>‹N›</a:t>
            </a:fld>
            <a:endParaRPr lang="it-IT"/>
          </a:p>
        </p:txBody>
      </p:sp>
    </p:spTree>
    <p:extLst>
      <p:ext uri="{BB962C8B-B14F-4D97-AF65-F5344CB8AC3E}">
        <p14:creationId xmlns:p14="http://schemas.microsoft.com/office/powerpoint/2010/main" val="2052621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7668C36-7789-4DBA-84A0-6C7B66251434}" type="datetimeFigureOut">
              <a:rPr lang="it-IT" smtClean="0"/>
              <a:t>21/12/2015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B14E045-4D6E-4FD1-8AD8-7E1A360C1DF9}" type="slidenum">
              <a:rPr lang="it-IT" smtClean="0"/>
              <a:t>‹N›</a:t>
            </a:fld>
            <a:endParaRPr lang="it-IT"/>
          </a:p>
        </p:txBody>
      </p:sp>
    </p:spTree>
    <p:extLst>
      <p:ext uri="{BB962C8B-B14F-4D97-AF65-F5344CB8AC3E}">
        <p14:creationId xmlns:p14="http://schemas.microsoft.com/office/powerpoint/2010/main" val="2908154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it-IT" smtClean="0"/>
              <a:t>Fare clic per modificare lo stile del titolo</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7668C36-7789-4DBA-84A0-6C7B66251434}" type="datetimeFigureOut">
              <a:rPr lang="it-IT" smtClean="0"/>
              <a:t>21/12/2015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B14E045-4D6E-4FD1-8AD8-7E1A360C1DF9}" type="slidenum">
              <a:rPr lang="it-IT" smtClean="0"/>
              <a:t>‹N›</a:t>
            </a:fld>
            <a:endParaRPr lang="it-IT"/>
          </a:p>
        </p:txBody>
      </p:sp>
    </p:spTree>
    <p:extLst>
      <p:ext uri="{BB962C8B-B14F-4D97-AF65-F5344CB8AC3E}">
        <p14:creationId xmlns:p14="http://schemas.microsoft.com/office/powerpoint/2010/main" val="1975114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7668C36-7789-4DBA-84A0-6C7B66251434}" type="datetimeFigureOut">
              <a:rPr lang="it-IT" smtClean="0"/>
              <a:t>21/12/2015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B14E045-4D6E-4FD1-8AD8-7E1A360C1DF9}" type="slidenum">
              <a:rPr lang="it-IT" smtClean="0"/>
              <a:t>‹N›</a:t>
            </a:fld>
            <a:endParaRPr lang="it-IT"/>
          </a:p>
        </p:txBody>
      </p:sp>
    </p:spTree>
    <p:extLst>
      <p:ext uri="{BB962C8B-B14F-4D97-AF65-F5344CB8AC3E}">
        <p14:creationId xmlns:p14="http://schemas.microsoft.com/office/powerpoint/2010/main" val="319810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7668C36-7789-4DBA-84A0-6C7B66251434}" type="datetimeFigureOut">
              <a:rPr lang="it-IT" smtClean="0"/>
              <a:t>21/12/2015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B14E045-4D6E-4FD1-8AD8-7E1A360C1DF9}" type="slidenum">
              <a:rPr lang="it-IT" smtClean="0"/>
              <a:t>‹N›</a:t>
            </a:fld>
            <a:endParaRPr lang="it-IT"/>
          </a:p>
        </p:txBody>
      </p:sp>
    </p:spTree>
    <p:extLst>
      <p:ext uri="{BB962C8B-B14F-4D97-AF65-F5344CB8AC3E}">
        <p14:creationId xmlns:p14="http://schemas.microsoft.com/office/powerpoint/2010/main" val="841074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it-IT" smtClean="0"/>
              <a:t>Fare clic per modificare lo stile del titolo</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B7668C36-7789-4DBA-84A0-6C7B66251434}" type="datetimeFigureOut">
              <a:rPr lang="it-IT" smtClean="0"/>
              <a:t>21/12/2015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B14E045-4D6E-4FD1-8AD8-7E1A360C1DF9}" type="slidenum">
              <a:rPr lang="it-IT" smtClean="0"/>
              <a:t>‹N›</a:t>
            </a:fld>
            <a:endParaRPr lang="it-IT"/>
          </a:p>
        </p:txBody>
      </p:sp>
    </p:spTree>
    <p:extLst>
      <p:ext uri="{BB962C8B-B14F-4D97-AF65-F5344CB8AC3E}">
        <p14:creationId xmlns:p14="http://schemas.microsoft.com/office/powerpoint/2010/main" val="1230414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2" name="Content Placeholder 3"/>
          <p:cNvSpPr>
            <a:spLocks noGrp="1"/>
          </p:cNvSpPr>
          <p:nvPr>
            <p:ph sz="quarter" idx="13"/>
          </p:nvPr>
        </p:nvSpPr>
        <p:spPr>
          <a:xfrm>
            <a:off x="685331" y="3051013"/>
            <a:ext cx="3829520" cy="2740187"/>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3" name="Content Placeholder 5"/>
          <p:cNvSpPr>
            <a:spLocks noGrp="1"/>
          </p:cNvSpPr>
          <p:nvPr>
            <p:ph sz="quarter" idx="14"/>
          </p:nvPr>
        </p:nvSpPr>
        <p:spPr>
          <a:xfrm>
            <a:off x="4629150" y="3051013"/>
            <a:ext cx="3829051" cy="2740187"/>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B7668C36-7789-4DBA-84A0-6C7B66251434}" type="datetimeFigureOut">
              <a:rPr lang="it-IT" smtClean="0"/>
              <a:t>21/12/2015</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8B14E045-4D6E-4FD1-8AD8-7E1A360C1DF9}" type="slidenum">
              <a:rPr lang="it-IT" smtClean="0"/>
              <a:t>‹N›</a:t>
            </a:fld>
            <a:endParaRPr lang="it-IT"/>
          </a:p>
        </p:txBody>
      </p:sp>
    </p:spTree>
    <p:extLst>
      <p:ext uri="{BB962C8B-B14F-4D97-AF65-F5344CB8AC3E}">
        <p14:creationId xmlns:p14="http://schemas.microsoft.com/office/powerpoint/2010/main" val="1086391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B7668C36-7789-4DBA-84A0-6C7B66251434}" type="datetimeFigureOut">
              <a:rPr lang="it-IT" smtClean="0"/>
              <a:t>21/12/2015</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8B14E045-4D6E-4FD1-8AD8-7E1A360C1DF9}" type="slidenum">
              <a:rPr lang="it-IT" smtClean="0"/>
              <a:t>‹N›</a:t>
            </a:fld>
            <a:endParaRPr lang="it-IT"/>
          </a:p>
        </p:txBody>
      </p:sp>
    </p:spTree>
    <p:extLst>
      <p:ext uri="{BB962C8B-B14F-4D97-AF65-F5344CB8AC3E}">
        <p14:creationId xmlns:p14="http://schemas.microsoft.com/office/powerpoint/2010/main" val="1879502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B7668C36-7789-4DBA-84A0-6C7B66251434}" type="datetimeFigureOut">
              <a:rPr lang="it-IT" smtClean="0"/>
              <a:t>21/12/2015</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8B14E045-4D6E-4FD1-8AD8-7E1A360C1DF9}" type="slidenum">
              <a:rPr lang="it-IT" smtClean="0"/>
              <a:t>‹N›</a:t>
            </a:fld>
            <a:endParaRPr lang="it-IT"/>
          </a:p>
        </p:txBody>
      </p:sp>
    </p:spTree>
    <p:extLst>
      <p:ext uri="{BB962C8B-B14F-4D97-AF65-F5344CB8AC3E}">
        <p14:creationId xmlns:p14="http://schemas.microsoft.com/office/powerpoint/2010/main" val="2393147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it-IT" smtClean="0"/>
              <a:t>Fare clic per modificare lo stile del titolo</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7668C36-7789-4DBA-84A0-6C7B66251434}" type="datetimeFigureOut">
              <a:rPr lang="it-IT" smtClean="0"/>
              <a:t>21/12/2015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B14E045-4D6E-4FD1-8AD8-7E1A360C1DF9}" type="slidenum">
              <a:rPr lang="it-IT" smtClean="0"/>
              <a:t>‹N›</a:t>
            </a:fld>
            <a:endParaRPr lang="it-IT"/>
          </a:p>
        </p:txBody>
      </p:sp>
    </p:spTree>
    <p:extLst>
      <p:ext uri="{BB962C8B-B14F-4D97-AF65-F5344CB8AC3E}">
        <p14:creationId xmlns:p14="http://schemas.microsoft.com/office/powerpoint/2010/main" val="1259128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7668C36-7789-4DBA-84A0-6C7B66251434}" type="datetimeFigureOut">
              <a:rPr lang="it-IT" smtClean="0"/>
              <a:t>21/12/2015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B14E045-4D6E-4FD1-8AD8-7E1A360C1DF9}" type="slidenum">
              <a:rPr lang="it-IT" smtClean="0"/>
              <a:t>‹N›</a:t>
            </a:fld>
            <a:endParaRPr lang="it-IT"/>
          </a:p>
        </p:txBody>
      </p:sp>
    </p:spTree>
    <p:extLst>
      <p:ext uri="{BB962C8B-B14F-4D97-AF65-F5344CB8AC3E}">
        <p14:creationId xmlns:p14="http://schemas.microsoft.com/office/powerpoint/2010/main" val="2292439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B7668C36-7789-4DBA-84A0-6C7B66251434}" type="datetimeFigureOut">
              <a:rPr lang="it-IT" smtClean="0"/>
              <a:t>21/12/2015</a:t>
            </a:fld>
            <a:endParaRPr lang="it-IT"/>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it-IT"/>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8B14E045-4D6E-4FD1-8AD8-7E1A360C1DF9}" type="slidenum">
              <a:rPr lang="it-IT" smtClean="0"/>
              <a:t>‹N›</a:t>
            </a:fld>
            <a:endParaRPr lang="it-IT"/>
          </a:p>
        </p:txBody>
      </p:sp>
    </p:spTree>
    <p:extLst>
      <p:ext uri="{BB962C8B-B14F-4D97-AF65-F5344CB8AC3E}">
        <p14:creationId xmlns:p14="http://schemas.microsoft.com/office/powerpoint/2010/main" val="23025889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http://colinlmiller.com/microscopy/vorticella_002.jp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www.latartarugaonl&#242;ine.it/" TargetMode="External"/><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370409" y="1657350"/>
            <a:ext cx="6517482" cy="1133474"/>
          </a:xfrm>
        </p:spPr>
        <p:txBody>
          <a:bodyPr>
            <a:normAutofit fontScale="90000"/>
          </a:bodyPr>
          <a:lstStyle/>
          <a:p>
            <a:r>
              <a:rPr lang="it-IT" b="1" dirty="0" smtClean="0">
                <a:solidFill>
                  <a:schemeClr val="accent3">
                    <a:lumMod val="50000"/>
                  </a:schemeClr>
                </a:solidFill>
              </a:rPr>
              <a:t>Il mondo dei microrganismi</a:t>
            </a:r>
            <a:endParaRPr lang="it-IT" b="1" dirty="0">
              <a:solidFill>
                <a:schemeClr val="accent3">
                  <a:lumMod val="50000"/>
                </a:schemeClr>
              </a:solidFill>
            </a:endParaRPr>
          </a:p>
        </p:txBody>
      </p:sp>
      <p:pic>
        <p:nvPicPr>
          <p:cNvPr id="1026" name="Picture 2" descr="http://www.saluteattivaonlus.it/wp-content/uploads/2014/12/microrganismi_vignetta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322" y="2895600"/>
            <a:ext cx="5339656" cy="199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6435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4" name="Titolo 1"/>
          <p:cNvSpPr txBox="1">
            <a:spLocks/>
          </p:cNvSpPr>
          <p:nvPr/>
        </p:nvSpPr>
        <p:spPr>
          <a:xfrm>
            <a:off x="542926" y="1323975"/>
            <a:ext cx="8181974" cy="600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r>
              <a:rPr lang="it-IT" sz="2800" b="1" dirty="0" smtClean="0">
                <a:solidFill>
                  <a:schemeClr val="accent3">
                    <a:lumMod val="50000"/>
                  </a:schemeClr>
                </a:solidFill>
              </a:rPr>
              <a:t>Il fango attivo</a:t>
            </a:r>
            <a:endParaRPr lang="it-IT" sz="2800" b="1" dirty="0">
              <a:solidFill>
                <a:schemeClr val="accent3">
                  <a:lumMod val="50000"/>
                </a:schemeClr>
              </a:solidFill>
            </a:endParaRPr>
          </a:p>
        </p:txBody>
      </p:sp>
      <p:sp>
        <p:nvSpPr>
          <p:cNvPr id="7" name="Rettangolo 6"/>
          <p:cNvSpPr/>
          <p:nvPr/>
        </p:nvSpPr>
        <p:spPr>
          <a:xfrm>
            <a:off x="705909" y="2092868"/>
            <a:ext cx="7856007" cy="3416320"/>
          </a:xfrm>
          <a:prstGeom prst="rect">
            <a:avLst/>
          </a:prstGeom>
        </p:spPr>
        <p:txBody>
          <a:bodyPr wrap="square">
            <a:spAutoFit/>
          </a:bodyPr>
          <a:lstStyle/>
          <a:p>
            <a:pPr algn="just"/>
            <a:r>
              <a:rPr lang="it-IT" dirty="0" smtClean="0"/>
              <a:t>Il processo a fanghi attivi si basa quindi sulla formazione di aggregati batterici (fiocchi di fango) su cui altri microrganismi possono svilupparsi. Nei fanghi attivi quindi si trovano i </a:t>
            </a:r>
            <a:r>
              <a:rPr lang="it-IT" i="1" dirty="0" smtClean="0"/>
              <a:t>decompositori </a:t>
            </a:r>
            <a:r>
              <a:rPr lang="it-IT" dirty="0" smtClean="0"/>
              <a:t>(batteri), </a:t>
            </a:r>
            <a:r>
              <a:rPr lang="it-IT" dirty="0" smtClean="0"/>
              <a:t>che prendono la loro energia per il loro sviluppo dalla sostanza organica disciolta nel liquame e i </a:t>
            </a:r>
            <a:r>
              <a:rPr lang="it-IT" i="1" dirty="0" smtClean="0"/>
              <a:t>consumatori</a:t>
            </a:r>
            <a:r>
              <a:rPr lang="it-IT" dirty="0" smtClean="0"/>
              <a:t>  (protozoi e piccoli metazoi) che predano i batteri dispersi e altri organismi. Quindi nella vasca di ossidazione biologica si stabilisce una vera e propria catena alimentare in cui diverse popolazioni di microrganismi si trovano in continua competizione per il cibo. Le relazioni di competizione e predazione creano delle oscillazioni e successioni di popolazioni sino a raggiungere una sorta di equilibrio.</a:t>
            </a:r>
            <a:endParaRPr lang="it-IT" i="1" dirty="0" smtClean="0"/>
          </a:p>
        </p:txBody>
      </p:sp>
    </p:spTree>
    <p:extLst>
      <p:ext uri="{BB962C8B-B14F-4D97-AF65-F5344CB8AC3E}">
        <p14:creationId xmlns:p14="http://schemas.microsoft.com/office/powerpoint/2010/main" val="18345236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4" name="Titolo 1"/>
          <p:cNvSpPr txBox="1">
            <a:spLocks/>
          </p:cNvSpPr>
          <p:nvPr/>
        </p:nvSpPr>
        <p:spPr>
          <a:xfrm>
            <a:off x="542926" y="1323975"/>
            <a:ext cx="8181974" cy="600074"/>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r>
              <a:rPr lang="it-IT" sz="2800" b="1" dirty="0" smtClean="0">
                <a:solidFill>
                  <a:schemeClr val="accent3">
                    <a:lumMod val="50000"/>
                  </a:schemeClr>
                </a:solidFill>
              </a:rPr>
              <a:t>il fango attivo: un ambiente da salvaguardare</a:t>
            </a:r>
            <a:endParaRPr lang="it-IT" sz="2800" b="1" dirty="0">
              <a:solidFill>
                <a:schemeClr val="accent3">
                  <a:lumMod val="50000"/>
                </a:schemeClr>
              </a:solidFill>
            </a:endParaRPr>
          </a:p>
        </p:txBody>
      </p:sp>
      <p:sp>
        <p:nvSpPr>
          <p:cNvPr id="7" name="Rettangolo 6"/>
          <p:cNvSpPr/>
          <p:nvPr/>
        </p:nvSpPr>
        <p:spPr>
          <a:xfrm>
            <a:off x="705909" y="2245268"/>
            <a:ext cx="7856007" cy="3416320"/>
          </a:xfrm>
          <a:prstGeom prst="rect">
            <a:avLst/>
          </a:prstGeom>
        </p:spPr>
        <p:txBody>
          <a:bodyPr wrap="square">
            <a:spAutoFit/>
          </a:bodyPr>
          <a:lstStyle/>
          <a:p>
            <a:pPr algn="just"/>
            <a:r>
              <a:rPr lang="it-IT" dirty="0" smtClean="0"/>
              <a:t>Il complesso equilibrio che si instaura nella vasca di ossidazione può essere messo in crisi da una serie di fattori:</a:t>
            </a:r>
          </a:p>
          <a:p>
            <a:pPr algn="just"/>
            <a:endParaRPr lang="it-IT" dirty="0"/>
          </a:p>
          <a:p>
            <a:pPr marL="342900" indent="-342900" algn="just">
              <a:buAutoNum type="arabicPeriod"/>
            </a:pPr>
            <a:r>
              <a:rPr lang="it-IT" dirty="0" smtClean="0"/>
              <a:t>Un aumento brusco di portata dagli scarichi fognari all’impianto, dovuto ad esempio </a:t>
            </a:r>
            <a:r>
              <a:rPr lang="it-IT" dirty="0" smtClean="0"/>
              <a:t>ad </a:t>
            </a:r>
            <a:r>
              <a:rPr lang="it-IT" dirty="0" smtClean="0"/>
              <a:t>un temporale</a:t>
            </a:r>
          </a:p>
          <a:p>
            <a:pPr marL="342900" indent="-342900" algn="just">
              <a:buAutoNum type="arabicPeriod"/>
            </a:pPr>
            <a:r>
              <a:rPr lang="it-IT" dirty="0" smtClean="0"/>
              <a:t>Un aumento brusco di carico inquinante dovuto all’arrivo di nuovo carico inquinante, per l’immissione di un nuovo canale fognario</a:t>
            </a:r>
          </a:p>
          <a:p>
            <a:pPr marL="342900" indent="-342900" algn="just">
              <a:buAutoNum type="arabicPeriod"/>
            </a:pPr>
            <a:r>
              <a:rPr lang="it-IT" dirty="0" smtClean="0"/>
              <a:t>Una scarica di sostanze tossiche inibitorie per i batteri</a:t>
            </a:r>
          </a:p>
          <a:p>
            <a:pPr marL="342900" indent="-342900" algn="just">
              <a:buAutoNum type="arabicPeriod"/>
            </a:pPr>
            <a:r>
              <a:rPr lang="it-IT" dirty="0" smtClean="0"/>
              <a:t>Bruschi </a:t>
            </a:r>
            <a:r>
              <a:rPr lang="it-IT" dirty="0"/>
              <a:t>i</a:t>
            </a:r>
            <a:r>
              <a:rPr lang="it-IT" dirty="0" smtClean="0"/>
              <a:t>nnalzamenti o diminuzioni di temperatura</a:t>
            </a:r>
          </a:p>
          <a:p>
            <a:pPr marL="342900" indent="-342900" algn="just">
              <a:buAutoNum type="arabicPeriod"/>
            </a:pPr>
            <a:endParaRPr lang="it-IT" dirty="0" smtClean="0"/>
          </a:p>
          <a:p>
            <a:pPr marL="342900" indent="-342900" algn="just">
              <a:buAutoNum type="arabicPeriod"/>
            </a:pPr>
            <a:endParaRPr lang="it-IT" dirty="0" smtClean="0"/>
          </a:p>
        </p:txBody>
      </p:sp>
    </p:spTree>
    <p:extLst>
      <p:ext uri="{BB962C8B-B14F-4D97-AF65-F5344CB8AC3E}">
        <p14:creationId xmlns:p14="http://schemas.microsoft.com/office/powerpoint/2010/main" val="19268651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4" name="Titolo 1"/>
          <p:cNvSpPr txBox="1">
            <a:spLocks/>
          </p:cNvSpPr>
          <p:nvPr/>
        </p:nvSpPr>
        <p:spPr>
          <a:xfrm>
            <a:off x="452439" y="1381125"/>
            <a:ext cx="8181974" cy="600074"/>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r>
              <a:rPr lang="it-IT" sz="2800" b="1" dirty="0" smtClean="0">
                <a:solidFill>
                  <a:schemeClr val="accent3">
                    <a:lumMod val="50000"/>
                  </a:schemeClr>
                </a:solidFill>
              </a:rPr>
              <a:t>La microfauna del fango attivo</a:t>
            </a:r>
          </a:p>
          <a:p>
            <a:r>
              <a:rPr lang="it-IT" sz="1600" b="1" dirty="0" smtClean="0">
                <a:solidFill>
                  <a:schemeClr val="accent3">
                    <a:lumMod val="50000"/>
                  </a:schemeClr>
                </a:solidFill>
              </a:rPr>
              <a:t> </a:t>
            </a:r>
          </a:p>
          <a:p>
            <a:r>
              <a:rPr lang="it-IT" sz="2800" b="1" dirty="0" smtClean="0">
                <a:solidFill>
                  <a:schemeClr val="accent3">
                    <a:lumMod val="50000"/>
                  </a:schemeClr>
                </a:solidFill>
              </a:rPr>
              <a:t>in un impianto di depurazione</a:t>
            </a:r>
            <a:endParaRPr lang="it-IT" sz="2800" b="1" dirty="0">
              <a:solidFill>
                <a:schemeClr val="accent3">
                  <a:lumMod val="50000"/>
                </a:schemeClr>
              </a:solidFill>
            </a:endParaRPr>
          </a:p>
        </p:txBody>
      </p:sp>
      <p:sp>
        <p:nvSpPr>
          <p:cNvPr id="2" name="Rettangolo 1"/>
          <p:cNvSpPr/>
          <p:nvPr/>
        </p:nvSpPr>
        <p:spPr>
          <a:xfrm>
            <a:off x="1038225" y="2458641"/>
            <a:ext cx="3414713" cy="2246769"/>
          </a:xfrm>
          <a:prstGeom prst="rect">
            <a:avLst/>
          </a:prstGeom>
        </p:spPr>
        <p:txBody>
          <a:bodyPr wrap="square">
            <a:spAutoFit/>
          </a:bodyPr>
          <a:lstStyle/>
          <a:p>
            <a:pPr algn="just"/>
            <a:r>
              <a:rPr lang="it-IT" sz="1400" dirty="0" smtClean="0"/>
              <a:t>Guardando al microscopio ottico il fango attivo è possibile osservare una microfauna composita dove sono presenti microrganismi di diverse specie </a:t>
            </a:r>
            <a:r>
              <a:rPr lang="it-IT" sz="1400" dirty="0"/>
              <a:t>(organismi </a:t>
            </a:r>
            <a:r>
              <a:rPr lang="it-IT" sz="1400" dirty="0" smtClean="0"/>
              <a:t>unicellulari e pluricellulari </a:t>
            </a:r>
            <a:r>
              <a:rPr lang="it-IT" sz="1400" dirty="0"/>
              <a:t>con cellule tutte </a:t>
            </a:r>
            <a:r>
              <a:rPr lang="it-IT" sz="1400" dirty="0" smtClean="0"/>
              <a:t>uguali, come i batteri e i protozoi) e metazoi (organismi pluricellulari con cellule che esplicano funzioni diverse, come i rotiferi).</a:t>
            </a:r>
            <a:endParaRPr lang="it-IT" sz="1400" dirty="0"/>
          </a:p>
        </p:txBody>
      </p:sp>
      <p:pic>
        <p:nvPicPr>
          <p:cNvPr id="5" name="Immagine 4" descr="http://3.bp.blogspot.com/-Xfb6hyqhEMs/TvBRH0QvyTI/AAAAAAAAAAw/7rWI-az_w5E/s1600/morfologia%252520comparata.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34230" y="2125266"/>
            <a:ext cx="3437890" cy="2722880"/>
          </a:xfrm>
          <a:prstGeom prst="rect">
            <a:avLst/>
          </a:prstGeom>
          <a:noFill/>
          <a:ln>
            <a:noFill/>
          </a:ln>
        </p:spPr>
      </p:pic>
    </p:spTree>
    <p:extLst>
      <p:ext uri="{BB962C8B-B14F-4D97-AF65-F5344CB8AC3E}">
        <p14:creationId xmlns:p14="http://schemas.microsoft.com/office/powerpoint/2010/main" val="20903834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4" name="Titolo 1"/>
          <p:cNvSpPr txBox="1">
            <a:spLocks/>
          </p:cNvSpPr>
          <p:nvPr/>
        </p:nvSpPr>
        <p:spPr>
          <a:xfrm>
            <a:off x="442914" y="1314450"/>
            <a:ext cx="8181974" cy="600074"/>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r>
              <a:rPr lang="it-IT" sz="2800" b="1" dirty="0" smtClean="0">
                <a:solidFill>
                  <a:schemeClr val="accent3">
                    <a:lumMod val="50000"/>
                  </a:schemeClr>
                </a:solidFill>
              </a:rPr>
              <a:t>La microfauna del fango attivo</a:t>
            </a:r>
          </a:p>
          <a:p>
            <a:r>
              <a:rPr lang="it-IT" sz="1600" b="1" dirty="0" smtClean="0">
                <a:solidFill>
                  <a:schemeClr val="accent3">
                    <a:lumMod val="50000"/>
                  </a:schemeClr>
                </a:solidFill>
              </a:rPr>
              <a:t> </a:t>
            </a:r>
          </a:p>
          <a:p>
            <a:r>
              <a:rPr lang="it-IT" sz="2800" b="1" dirty="0" smtClean="0">
                <a:solidFill>
                  <a:schemeClr val="accent3">
                    <a:lumMod val="50000"/>
                  </a:schemeClr>
                </a:solidFill>
              </a:rPr>
              <a:t>in un impianto di depurazione</a:t>
            </a:r>
            <a:endParaRPr lang="it-IT" sz="2800" b="1" dirty="0">
              <a:solidFill>
                <a:schemeClr val="accent3">
                  <a:lumMod val="50000"/>
                </a:schemeClr>
              </a:solidFill>
            </a:endParaRPr>
          </a:p>
        </p:txBody>
      </p:sp>
      <p:pic>
        <p:nvPicPr>
          <p:cNvPr id="3" name="filmato batter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42629799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3103959" y="1657350"/>
            <a:ext cx="2639616" cy="581024"/>
          </a:xfrm>
        </p:spPr>
        <p:txBody>
          <a:bodyPr>
            <a:normAutofit/>
          </a:bodyPr>
          <a:lstStyle/>
          <a:p>
            <a:r>
              <a:rPr lang="it-IT" sz="3200" b="1" dirty="0" smtClean="0">
                <a:solidFill>
                  <a:schemeClr val="accent3">
                    <a:lumMod val="50000"/>
                  </a:schemeClr>
                </a:solidFill>
              </a:rPr>
              <a:t>I batteri</a:t>
            </a:r>
            <a:endParaRPr lang="it-IT" sz="3200" b="1" dirty="0">
              <a:solidFill>
                <a:schemeClr val="accent3">
                  <a:lumMod val="50000"/>
                </a:schemeClr>
              </a:solidFill>
            </a:endParaRPr>
          </a:p>
        </p:txBody>
      </p:sp>
      <p:sp>
        <p:nvSpPr>
          <p:cNvPr id="4" name="Titolo 1"/>
          <p:cNvSpPr txBox="1">
            <a:spLocks/>
          </p:cNvSpPr>
          <p:nvPr/>
        </p:nvSpPr>
        <p:spPr>
          <a:xfrm>
            <a:off x="4191001" y="3743324"/>
            <a:ext cx="3920132" cy="1133474"/>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pPr algn="just"/>
            <a:r>
              <a:rPr lang="it-IT" cap="none" dirty="0"/>
              <a:t>I</a:t>
            </a:r>
            <a:r>
              <a:rPr lang="it-IT" cap="none" dirty="0" smtClean="0"/>
              <a:t>l termine batterio deriva dal greco </a:t>
            </a:r>
            <a:r>
              <a:rPr lang="it-IT" i="1" cap="none" dirty="0" smtClean="0"/>
              <a:t>βα</a:t>
            </a:r>
            <a:r>
              <a:rPr lang="it-IT" i="1" cap="none" dirty="0" err="1" smtClean="0"/>
              <a:t>κτήριον</a:t>
            </a:r>
            <a:r>
              <a:rPr lang="it-IT" cap="none" dirty="0" smtClean="0"/>
              <a:t>, “piccolo bastone”.</a:t>
            </a:r>
          </a:p>
          <a:p>
            <a:pPr algn="just"/>
            <a:endParaRPr lang="it-IT" cap="none" dirty="0" smtClean="0"/>
          </a:p>
          <a:p>
            <a:pPr algn="just"/>
            <a:r>
              <a:rPr lang="it-IT" cap="none" dirty="0" smtClean="0"/>
              <a:t>I </a:t>
            </a:r>
            <a:r>
              <a:rPr lang="it-IT" b="1" cap="none" dirty="0" smtClean="0"/>
              <a:t>batteri </a:t>
            </a:r>
            <a:r>
              <a:rPr lang="it-IT" cap="none" dirty="0" smtClean="0"/>
              <a:t>sono organismi unicellulari, procarioti (caratterizzati dalla mancanza di un nucleo circondato da membrana nucleare) , che si nutrono delle sostanze organiche disciolte nell’acqua; sono di dimensioni estremamente piccole e, pertanto, di difficile osservazione microscopica.</a:t>
            </a:r>
          </a:p>
          <a:p>
            <a:pPr algn="just"/>
            <a:endParaRPr lang="it-IT" cap="none" dirty="0" smtClean="0"/>
          </a:p>
          <a:p>
            <a:pPr algn="just"/>
            <a:r>
              <a:rPr lang="it-IT" cap="none" dirty="0"/>
              <a:t>I</a:t>
            </a:r>
            <a:r>
              <a:rPr lang="it-IT" cap="none" dirty="0" smtClean="0"/>
              <a:t> batteri possono assumere poche forme fondamentali: a bastoncello (vengono chiamati bacilli), sferica (cocchi), ricurva (vibrioni, o spirilli). </a:t>
            </a:r>
          </a:p>
          <a:p>
            <a:pPr algn="just"/>
            <a:endParaRPr lang="it-IT" cap="none" dirty="0"/>
          </a:p>
          <a:p>
            <a:pPr algn="just"/>
            <a:endParaRPr lang="it-IT" cap="none" dirty="0"/>
          </a:p>
        </p:txBody>
      </p:sp>
      <p:pic>
        <p:nvPicPr>
          <p:cNvPr id="3" name="Immagine 2"/>
          <p:cNvPicPr>
            <a:picLocks noChangeAspect="1"/>
          </p:cNvPicPr>
          <p:nvPr/>
        </p:nvPicPr>
        <p:blipFill>
          <a:blip r:embed="rId2"/>
          <a:stretch>
            <a:fillRect/>
          </a:stretch>
        </p:blipFill>
        <p:spPr>
          <a:xfrm>
            <a:off x="364635" y="2562225"/>
            <a:ext cx="3712066" cy="2126473"/>
          </a:xfrm>
          <a:prstGeom prst="rect">
            <a:avLst/>
          </a:prstGeom>
        </p:spPr>
      </p:pic>
    </p:spTree>
    <p:extLst>
      <p:ext uri="{BB962C8B-B14F-4D97-AF65-F5344CB8AC3E}">
        <p14:creationId xmlns:p14="http://schemas.microsoft.com/office/powerpoint/2010/main" val="33608394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351359" y="1771649"/>
            <a:ext cx="6517482" cy="552449"/>
          </a:xfrm>
        </p:spPr>
        <p:txBody>
          <a:bodyPr>
            <a:normAutofit fontScale="90000"/>
          </a:bodyPr>
          <a:lstStyle/>
          <a:p>
            <a:r>
              <a:rPr lang="it-IT" sz="2800" b="1" dirty="0" smtClean="0">
                <a:solidFill>
                  <a:schemeClr val="accent3">
                    <a:lumMod val="50000"/>
                  </a:schemeClr>
                </a:solidFill>
              </a:rPr>
              <a:t>Batterio: un organismo da famiglia</a:t>
            </a:r>
            <a:endParaRPr lang="it-IT" sz="2800" b="1" dirty="0">
              <a:solidFill>
                <a:schemeClr val="accent3">
                  <a:lumMod val="50000"/>
                </a:schemeClr>
              </a:solidFill>
            </a:endParaRPr>
          </a:p>
        </p:txBody>
      </p:sp>
      <p:sp>
        <p:nvSpPr>
          <p:cNvPr id="3" name="Rettangolo 2"/>
          <p:cNvSpPr/>
          <p:nvPr/>
        </p:nvSpPr>
        <p:spPr>
          <a:xfrm>
            <a:off x="914400" y="2495550"/>
            <a:ext cx="7572375" cy="2492990"/>
          </a:xfrm>
          <a:prstGeom prst="rect">
            <a:avLst/>
          </a:prstGeom>
        </p:spPr>
        <p:txBody>
          <a:bodyPr wrap="square">
            <a:spAutoFit/>
          </a:bodyPr>
          <a:lstStyle/>
          <a:p>
            <a:pPr algn="just"/>
            <a:r>
              <a:rPr lang="it-IT" sz="1200" dirty="0"/>
              <a:t>Siamo abituati a pensare ai batteri come individui singoli che vivono come </a:t>
            </a:r>
            <a:r>
              <a:rPr lang="it-IT" sz="1200" dirty="0" smtClean="0"/>
              <a:t>cellule libere</a:t>
            </a:r>
            <a:r>
              <a:rPr lang="it-IT" sz="1200" dirty="0"/>
              <a:t>, in realtà numerose ricerche degli ultimi decenni hanno scoperto che i batteri preferiscono vivere in comunità (dette </a:t>
            </a:r>
            <a:r>
              <a:rPr lang="it-IT" sz="1200" b="1" i="1" dirty="0" err="1"/>
              <a:t>biofilm</a:t>
            </a:r>
            <a:r>
              <a:rPr lang="it-IT" sz="1200" dirty="0"/>
              <a:t>)  composte da diverse specie che interagiscono tra loro e con l’ambiente e prendono delle decisioni collettive sulle azioni da compiere. Questa è la modalità preferenziale con cui i batteri esistono in natura (di nuovo le più recenti scoperte sottolineano l’importanza della cooperazione tra organismi viventi). Quando un numero sufficiente di batteri si trova su una superficie, una serie di segnali cellulari fa sì che si adotti un comportamento collettivo: quando un numero sufficiente di batteri inizia a formare il </a:t>
            </a:r>
            <a:r>
              <a:rPr lang="it-IT" sz="1200" dirty="0" err="1"/>
              <a:t>biofilm</a:t>
            </a:r>
            <a:r>
              <a:rPr lang="it-IT" sz="1200" dirty="0"/>
              <a:t>, gli altri si adeguano. Queste comunità non crescono a dismisura, ma quando la densità supera un valore di soglia (massa critica) il sistema di segnali fa sì che per esempio alcuni microrganismi muoiano, mentre altri producono un’appendice che permette loro di nuotare via, inibendo la formazione di nuovo </a:t>
            </a:r>
            <a:r>
              <a:rPr lang="it-IT" sz="1200" dirty="0" err="1"/>
              <a:t>biofilm</a:t>
            </a:r>
            <a:r>
              <a:rPr lang="it-IT" sz="1200" dirty="0"/>
              <a:t>. Questa rete auto-organizzantesi di batteri è soggetta a complessi sistemi di regolazione e comunicazione a oggi ancora oggetto di studio.</a:t>
            </a:r>
          </a:p>
        </p:txBody>
      </p:sp>
    </p:spTree>
    <p:extLst>
      <p:ext uri="{BB962C8B-B14F-4D97-AF65-F5344CB8AC3E}">
        <p14:creationId xmlns:p14="http://schemas.microsoft.com/office/powerpoint/2010/main" val="27679822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2894409" y="1628775"/>
            <a:ext cx="3106341" cy="657224"/>
          </a:xfrm>
        </p:spPr>
        <p:txBody>
          <a:bodyPr>
            <a:normAutofit/>
          </a:bodyPr>
          <a:lstStyle/>
          <a:p>
            <a:r>
              <a:rPr lang="it-IT" sz="3200" b="1" dirty="0" smtClean="0">
                <a:solidFill>
                  <a:schemeClr val="accent3">
                    <a:lumMod val="50000"/>
                  </a:schemeClr>
                </a:solidFill>
              </a:rPr>
              <a:t>I protozoi</a:t>
            </a:r>
            <a:endParaRPr lang="it-IT" sz="3200" b="1" dirty="0">
              <a:solidFill>
                <a:schemeClr val="accent3">
                  <a:lumMod val="50000"/>
                </a:schemeClr>
              </a:solidFill>
            </a:endParaRPr>
          </a:p>
        </p:txBody>
      </p:sp>
      <p:sp>
        <p:nvSpPr>
          <p:cNvPr id="3" name="Rettangolo 2"/>
          <p:cNvSpPr/>
          <p:nvPr/>
        </p:nvSpPr>
        <p:spPr>
          <a:xfrm>
            <a:off x="828675" y="2442419"/>
            <a:ext cx="7477125" cy="2031325"/>
          </a:xfrm>
          <a:prstGeom prst="rect">
            <a:avLst/>
          </a:prstGeom>
        </p:spPr>
        <p:txBody>
          <a:bodyPr wrap="square">
            <a:spAutoFit/>
          </a:bodyPr>
          <a:lstStyle/>
          <a:p>
            <a:pPr algn="just"/>
            <a:r>
              <a:rPr lang="it-IT" sz="1400" dirty="0">
                <a:latin typeface="+mj-lt"/>
              </a:rPr>
              <a:t>I </a:t>
            </a:r>
            <a:r>
              <a:rPr lang="it-IT" sz="1400" b="1" dirty="0">
                <a:latin typeface="+mj-lt"/>
              </a:rPr>
              <a:t>protozoi </a:t>
            </a:r>
            <a:r>
              <a:rPr lang="it-IT" sz="1400" dirty="0">
                <a:latin typeface="+mj-lt"/>
              </a:rPr>
              <a:t>sono organismi eucarioti (caratterizzati dalla presenza di un </a:t>
            </a:r>
            <a:r>
              <a:rPr lang="it-IT" sz="1400" dirty="0" smtClean="0">
                <a:latin typeface="+mj-lt"/>
              </a:rPr>
              <a:t>nucleo evidente </a:t>
            </a:r>
            <a:r>
              <a:rPr lang="it-IT" sz="1400" dirty="0">
                <a:latin typeface="+mj-lt"/>
              </a:rPr>
              <a:t>ed organizzato), </a:t>
            </a:r>
            <a:r>
              <a:rPr lang="it-IT" sz="1400" dirty="0" smtClean="0">
                <a:latin typeface="+mj-lt"/>
              </a:rPr>
              <a:t>generalmente unicellulari</a:t>
            </a:r>
            <a:r>
              <a:rPr lang="it-IT" sz="1400" dirty="0">
                <a:latin typeface="+mj-lt"/>
              </a:rPr>
              <a:t>, di dimensioni maggiori rispetto ai </a:t>
            </a:r>
            <a:r>
              <a:rPr lang="it-IT" sz="1400" dirty="0" smtClean="0">
                <a:latin typeface="+mj-lt"/>
              </a:rPr>
              <a:t>batteri, </a:t>
            </a:r>
            <a:r>
              <a:rPr lang="it-IT" sz="1400" dirty="0">
                <a:latin typeface="+mj-lt"/>
              </a:rPr>
              <a:t>facilmente osservabili al microscopio. Sono organismi </a:t>
            </a:r>
            <a:r>
              <a:rPr lang="it-IT" sz="1400" dirty="0" smtClean="0">
                <a:latin typeface="+mj-lt"/>
              </a:rPr>
              <a:t>più evoluti </a:t>
            </a:r>
            <a:r>
              <a:rPr lang="it-IT" sz="1400" dirty="0">
                <a:latin typeface="+mj-lt"/>
              </a:rPr>
              <a:t>rispetto ai </a:t>
            </a:r>
            <a:r>
              <a:rPr lang="it-IT" sz="1400" dirty="0" smtClean="0">
                <a:latin typeface="+mj-lt"/>
              </a:rPr>
              <a:t>batteri; </a:t>
            </a:r>
            <a:r>
              <a:rPr lang="it-IT" sz="1400" dirty="0">
                <a:latin typeface="+mj-lt"/>
              </a:rPr>
              <a:t>si </a:t>
            </a:r>
            <a:r>
              <a:rPr lang="it-IT" sz="1400" dirty="0" smtClean="0">
                <a:latin typeface="+mj-lt"/>
              </a:rPr>
              <a:t>nutrono predando </a:t>
            </a:r>
            <a:r>
              <a:rPr lang="it-IT" sz="1400" dirty="0">
                <a:latin typeface="+mj-lt"/>
              </a:rPr>
              <a:t>altri organismi (prevalentemente batteri) o alimentandosi di </a:t>
            </a:r>
            <a:r>
              <a:rPr lang="it-IT" sz="1400" dirty="0" smtClean="0">
                <a:latin typeface="+mj-lt"/>
              </a:rPr>
              <a:t>sostanze organiche presenti nel fango. La maggior parte di loro è mobile. Tra </a:t>
            </a:r>
            <a:r>
              <a:rPr lang="it-IT" sz="1400" dirty="0">
                <a:latin typeface="+mj-lt"/>
              </a:rPr>
              <a:t>i protozoi è possibile distinguere diversi </a:t>
            </a:r>
            <a:r>
              <a:rPr lang="it-IT" sz="1400" dirty="0" smtClean="0">
                <a:latin typeface="+mj-lt"/>
              </a:rPr>
              <a:t>gruppi: </a:t>
            </a:r>
          </a:p>
          <a:p>
            <a:pPr algn="just"/>
            <a:r>
              <a:rPr lang="it-IT" sz="1400" dirty="0" smtClean="0">
                <a:latin typeface="+mj-lt"/>
              </a:rPr>
              <a:t>FLAGELLATI, </a:t>
            </a:r>
            <a:r>
              <a:rPr lang="it-IT" sz="1400" dirty="0" smtClean="0"/>
              <a:t>AMEBE, CILIATI.</a:t>
            </a:r>
            <a:endParaRPr lang="it-IT" sz="1400" dirty="0"/>
          </a:p>
          <a:p>
            <a:pPr algn="just"/>
            <a:endParaRPr lang="it-IT" sz="1400" dirty="0"/>
          </a:p>
          <a:p>
            <a:pPr algn="just"/>
            <a:endParaRPr lang="it-IT" sz="1400" dirty="0" smtClean="0">
              <a:latin typeface="+mj-lt"/>
            </a:endParaRPr>
          </a:p>
        </p:txBody>
      </p:sp>
      <p:pic>
        <p:nvPicPr>
          <p:cNvPr id="4" name="Immagine 3"/>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904875" y="4263009"/>
            <a:ext cx="3041922" cy="2299716"/>
          </a:xfrm>
          <a:prstGeom prst="rect">
            <a:avLst/>
          </a:prstGeom>
        </p:spPr>
      </p:pic>
    </p:spTree>
    <p:extLst>
      <p:ext uri="{BB962C8B-B14F-4D97-AF65-F5344CB8AC3E}">
        <p14:creationId xmlns:p14="http://schemas.microsoft.com/office/powerpoint/2010/main" val="14414750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2090141" y="1847850"/>
            <a:ext cx="4554141" cy="600074"/>
          </a:xfrm>
        </p:spPr>
        <p:txBody>
          <a:bodyPr>
            <a:normAutofit/>
          </a:bodyPr>
          <a:lstStyle/>
          <a:p>
            <a:r>
              <a:rPr lang="it-IT" sz="3600" b="1" dirty="0" smtClean="0">
                <a:solidFill>
                  <a:schemeClr val="accent3">
                    <a:lumMod val="50000"/>
                  </a:schemeClr>
                </a:solidFill>
              </a:rPr>
              <a:t>I flagellati</a:t>
            </a:r>
            <a:endParaRPr lang="it-IT" sz="3600" b="1" dirty="0">
              <a:solidFill>
                <a:schemeClr val="accent3">
                  <a:lumMod val="50000"/>
                </a:schemeClr>
              </a:solidFill>
            </a:endParaRPr>
          </a:p>
        </p:txBody>
      </p:sp>
      <p:sp>
        <p:nvSpPr>
          <p:cNvPr id="3" name="Rettangolo 2"/>
          <p:cNvSpPr/>
          <p:nvPr/>
        </p:nvSpPr>
        <p:spPr>
          <a:xfrm>
            <a:off x="1162050" y="2595086"/>
            <a:ext cx="6753225" cy="1384995"/>
          </a:xfrm>
          <a:prstGeom prst="rect">
            <a:avLst/>
          </a:prstGeom>
        </p:spPr>
        <p:txBody>
          <a:bodyPr wrap="square">
            <a:spAutoFit/>
          </a:bodyPr>
          <a:lstStyle/>
          <a:p>
            <a:pPr algn="just"/>
            <a:r>
              <a:rPr lang="it-IT" sz="1400" dirty="0"/>
              <a:t>I Flagellati sono organismi microscopici muniti di flagelli, filamenti che servono al </a:t>
            </a:r>
            <a:r>
              <a:rPr lang="it-IT" sz="1400" dirty="0" smtClean="0"/>
              <a:t>movimento </a:t>
            </a:r>
            <a:r>
              <a:rPr lang="it-IT" sz="1400" dirty="0"/>
              <a:t>e </a:t>
            </a:r>
            <a:r>
              <a:rPr lang="it-IT" sz="1400" dirty="0" smtClean="0"/>
              <a:t>per catturare e convogliare il cibo, costituito principalmente da batteri. </a:t>
            </a:r>
            <a:r>
              <a:rPr lang="it-IT" sz="1400" dirty="0"/>
              <a:t>Molte specie vivono all'interno di altri organismi, tra i quali </a:t>
            </a:r>
            <a:r>
              <a:rPr lang="it-IT" sz="1400" dirty="0" smtClean="0"/>
              <a:t>l'uomo. </a:t>
            </a:r>
          </a:p>
          <a:p>
            <a:pPr algn="just"/>
            <a:r>
              <a:rPr lang="it-IT" sz="1400" dirty="0" smtClean="0"/>
              <a:t>I </a:t>
            </a:r>
            <a:r>
              <a:rPr lang="it-IT" sz="1400" dirty="0"/>
              <a:t>Flagellati hanno un'enorme importanza nella storia dell'evoluzione poiché si ritiene che essi siano tra i primi organismi che popolarono la </a:t>
            </a:r>
            <a:r>
              <a:rPr lang="it-IT" sz="1400" dirty="0" smtClean="0"/>
              <a:t>Terra.</a:t>
            </a:r>
            <a:endParaRPr lang="it-IT" sz="1400" dirty="0"/>
          </a:p>
        </p:txBody>
      </p:sp>
      <p:pic>
        <p:nvPicPr>
          <p:cNvPr id="4" name="Immagine 3" descr="Risultati immagini per flagellati"/>
          <p:cNvPicPr/>
          <p:nvPr/>
        </p:nvPicPr>
        <p:blipFill>
          <a:blip r:embed="rId2">
            <a:extLst>
              <a:ext uri="{28A0092B-C50C-407E-A947-70E740481C1C}">
                <a14:useLocalDpi xmlns:a14="http://schemas.microsoft.com/office/drawing/2010/main" val="0"/>
              </a:ext>
            </a:extLst>
          </a:blip>
          <a:srcRect/>
          <a:stretch>
            <a:fillRect/>
          </a:stretch>
        </p:blipFill>
        <p:spPr bwMode="auto">
          <a:xfrm>
            <a:off x="4158257" y="4232018"/>
            <a:ext cx="1537693" cy="1006732"/>
          </a:xfrm>
          <a:prstGeom prst="rect">
            <a:avLst/>
          </a:prstGeom>
          <a:noFill/>
          <a:ln w="19050">
            <a:solidFill>
              <a:schemeClr val="accent4">
                <a:lumMod val="50000"/>
              </a:schemeClr>
            </a:solidFill>
          </a:ln>
        </p:spPr>
      </p:pic>
      <p:pic>
        <p:nvPicPr>
          <p:cNvPr id="5" name="Immagine 4" descr="http://www.chondroweb.nl/images/flagellate_microscope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1806" y="4127243"/>
            <a:ext cx="1658620" cy="1539240"/>
          </a:xfrm>
          <a:prstGeom prst="rect">
            <a:avLst/>
          </a:prstGeom>
          <a:noFill/>
          <a:ln w="28575">
            <a:solidFill>
              <a:schemeClr val="accent1">
                <a:lumMod val="50000"/>
              </a:schemeClr>
            </a:solidFill>
          </a:ln>
        </p:spPr>
      </p:pic>
    </p:spTree>
    <p:extLst>
      <p:ext uri="{BB962C8B-B14F-4D97-AF65-F5344CB8AC3E}">
        <p14:creationId xmlns:p14="http://schemas.microsoft.com/office/powerpoint/2010/main" val="17595388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227533" y="1411844"/>
            <a:ext cx="4554141" cy="600074"/>
          </a:xfrm>
        </p:spPr>
        <p:txBody>
          <a:bodyPr>
            <a:normAutofit/>
          </a:bodyPr>
          <a:lstStyle/>
          <a:p>
            <a:r>
              <a:rPr lang="it-IT" sz="3600" b="1" dirty="0" smtClean="0">
                <a:solidFill>
                  <a:schemeClr val="accent3">
                    <a:lumMod val="50000"/>
                  </a:schemeClr>
                </a:solidFill>
              </a:rPr>
              <a:t>Le amebe</a:t>
            </a:r>
            <a:endParaRPr lang="it-IT" sz="3600" b="1" dirty="0">
              <a:solidFill>
                <a:schemeClr val="accent3">
                  <a:lumMod val="50000"/>
                </a:schemeClr>
              </a:solidFill>
            </a:endParaRPr>
          </a:p>
        </p:txBody>
      </p:sp>
      <p:sp>
        <p:nvSpPr>
          <p:cNvPr id="3" name="Rettangolo 2"/>
          <p:cNvSpPr/>
          <p:nvPr/>
        </p:nvSpPr>
        <p:spPr>
          <a:xfrm>
            <a:off x="1162050" y="2595086"/>
            <a:ext cx="6753225" cy="307777"/>
          </a:xfrm>
          <a:prstGeom prst="rect">
            <a:avLst/>
          </a:prstGeom>
        </p:spPr>
        <p:txBody>
          <a:bodyPr wrap="square">
            <a:spAutoFit/>
          </a:bodyPr>
          <a:lstStyle/>
          <a:p>
            <a:pPr algn="just"/>
            <a:endParaRPr lang="it-IT" sz="1400" dirty="0"/>
          </a:p>
        </p:txBody>
      </p:sp>
      <p:sp>
        <p:nvSpPr>
          <p:cNvPr id="6" name="Rettangolo 5"/>
          <p:cNvSpPr/>
          <p:nvPr/>
        </p:nvSpPr>
        <p:spPr>
          <a:xfrm>
            <a:off x="1316235" y="2011918"/>
            <a:ext cx="4376738" cy="3754874"/>
          </a:xfrm>
          <a:prstGeom prst="rect">
            <a:avLst/>
          </a:prstGeom>
        </p:spPr>
        <p:txBody>
          <a:bodyPr wrap="square">
            <a:spAutoFit/>
          </a:bodyPr>
          <a:lstStyle/>
          <a:p>
            <a:pPr algn="just"/>
            <a:r>
              <a:rPr lang="it-IT" sz="1400" dirty="0">
                <a:latin typeface="Trebuchet MS" panose="020B0603020202020204" pitchFamily="34" charset="0"/>
              </a:rPr>
              <a:t>Le amebe sono organismi unicellulari caratterizzati </a:t>
            </a:r>
            <a:r>
              <a:rPr lang="it-IT" sz="1400" dirty="0" smtClean="0">
                <a:latin typeface="Trebuchet MS" panose="020B0603020202020204" pitchFamily="34" charset="0"/>
              </a:rPr>
              <a:t>dal fatto che cambiano continuamente forma</a:t>
            </a:r>
            <a:r>
              <a:rPr lang="it-IT" sz="1400" dirty="0">
                <a:latin typeface="Trebuchet MS" panose="020B0603020202020204" pitchFamily="34" charset="0"/>
              </a:rPr>
              <a:t>. Si muovono emettendo dal corpo dei prolungamenti chiamati </a:t>
            </a:r>
            <a:r>
              <a:rPr lang="it-IT" sz="1400" dirty="0" smtClean="0">
                <a:latin typeface="Trebuchet MS" panose="020B0603020202020204" pitchFamily="34" charset="0"/>
              </a:rPr>
              <a:t>pseudopodi; questo </a:t>
            </a:r>
            <a:r>
              <a:rPr lang="it-IT" sz="1400" dirty="0">
                <a:latin typeface="Trebuchet MS" panose="020B0603020202020204" pitchFamily="34" charset="0"/>
              </a:rPr>
              <a:t>tipo di movimento, con continuo cambiamento della forma del corpo, viene detto movimento ameboide.</a:t>
            </a:r>
            <a:br>
              <a:rPr lang="it-IT" sz="1400" dirty="0">
                <a:latin typeface="Trebuchet MS" panose="020B0603020202020204" pitchFamily="34" charset="0"/>
              </a:rPr>
            </a:br>
            <a:r>
              <a:rPr lang="it-IT" sz="1400" dirty="0">
                <a:latin typeface="Trebuchet MS" panose="020B0603020202020204" pitchFamily="34" charset="0"/>
              </a:rPr>
              <a:t>Si nutrono assorbendo sostanze nutritive disciolte nel liquido in cui vivono o inglobando organismi più piccoli, ad esempio alghe, che vengono circondati dagli </a:t>
            </a:r>
            <a:r>
              <a:rPr lang="it-IT" sz="1400" dirty="0" smtClean="0">
                <a:latin typeface="Trebuchet MS" panose="020B0603020202020204" pitchFamily="34" charset="0"/>
              </a:rPr>
              <a:t>pseudopodi (o falsi piedi) </a:t>
            </a:r>
            <a:r>
              <a:rPr lang="it-IT" sz="1400" dirty="0">
                <a:latin typeface="Trebuchet MS" panose="020B0603020202020204" pitchFamily="34" charset="0"/>
              </a:rPr>
              <a:t>e rinchiusi in </a:t>
            </a:r>
            <a:r>
              <a:rPr lang="it-IT" sz="1400" dirty="0" smtClean="0">
                <a:latin typeface="Trebuchet MS" panose="020B0603020202020204" pitchFamily="34" charset="0"/>
              </a:rPr>
              <a:t>una sorta di cavità, detta </a:t>
            </a:r>
            <a:r>
              <a:rPr lang="it-IT" sz="1400" dirty="0">
                <a:latin typeface="Trebuchet MS" panose="020B0603020202020204" pitchFamily="34" charset="0"/>
              </a:rPr>
              <a:t>vacuolo </a:t>
            </a:r>
            <a:r>
              <a:rPr lang="it-IT" sz="1400" dirty="0" smtClean="0">
                <a:latin typeface="Trebuchet MS" panose="020B0603020202020204" pitchFamily="34" charset="0"/>
              </a:rPr>
              <a:t>digestivo, </a:t>
            </a:r>
            <a:r>
              <a:rPr lang="it-IT" sz="1400" dirty="0">
                <a:latin typeface="Trebuchet MS" panose="020B0603020202020204" pitchFamily="34" charset="0"/>
              </a:rPr>
              <a:t>all'interno </a:t>
            </a:r>
            <a:r>
              <a:rPr lang="it-IT" sz="1400" dirty="0" smtClean="0">
                <a:latin typeface="Trebuchet MS" panose="020B0603020202020204" pitchFamily="34" charset="0"/>
              </a:rPr>
              <a:t>della </a:t>
            </a:r>
            <a:r>
              <a:rPr lang="it-IT" sz="1400" dirty="0">
                <a:latin typeface="Trebuchet MS" panose="020B0603020202020204" pitchFamily="34" charset="0"/>
              </a:rPr>
              <a:t>quale avviene la </a:t>
            </a:r>
            <a:r>
              <a:rPr lang="it-IT" sz="1400" dirty="0" smtClean="0">
                <a:latin typeface="Trebuchet MS" panose="020B0603020202020204" pitchFamily="34" charset="0"/>
              </a:rPr>
              <a:t>digestione. Conclusa </a:t>
            </a:r>
            <a:r>
              <a:rPr lang="it-IT" sz="1400" dirty="0">
                <a:latin typeface="Trebuchet MS" panose="020B0603020202020204" pitchFamily="34" charset="0"/>
              </a:rPr>
              <a:t>l'assimilazione delle sostanze nutritive il vacuolo si apre all'esterno per eliminare i residui solidi</a:t>
            </a:r>
            <a:r>
              <a:rPr lang="it-IT" sz="1400" dirty="0" smtClean="0">
                <a:latin typeface="Trebuchet MS" panose="020B0603020202020204" pitchFamily="34" charset="0"/>
              </a:rPr>
              <a:t>.</a:t>
            </a:r>
          </a:p>
          <a:p>
            <a:pPr algn="just"/>
            <a:r>
              <a:rPr lang="it-IT" sz="1400" dirty="0">
                <a:latin typeface="Trebuchet MS" panose="020B0603020202020204" pitchFamily="34" charset="0"/>
              </a:rPr>
              <a:t>Il loro compito è quello di far diminuire gli altri microrganismi per non farli diventare un numero eccessivo.</a:t>
            </a:r>
          </a:p>
        </p:txBody>
      </p:sp>
      <p:pic>
        <p:nvPicPr>
          <p:cNvPr id="7" name="Immagine 6" descr="Risultati immagini per le amebe"/>
          <p:cNvPicPr/>
          <p:nvPr/>
        </p:nvPicPr>
        <p:blipFill>
          <a:blip r:embed="rId2">
            <a:extLst>
              <a:ext uri="{28A0092B-C50C-407E-A947-70E740481C1C}">
                <a14:useLocalDpi xmlns:a14="http://schemas.microsoft.com/office/drawing/2010/main" val="0"/>
              </a:ext>
            </a:extLst>
          </a:blip>
          <a:srcRect/>
          <a:stretch>
            <a:fillRect/>
          </a:stretch>
        </p:blipFill>
        <p:spPr bwMode="auto">
          <a:xfrm>
            <a:off x="5980806" y="1508283"/>
            <a:ext cx="1448694" cy="1110139"/>
          </a:xfrm>
          <a:prstGeom prst="rect">
            <a:avLst/>
          </a:prstGeom>
          <a:noFill/>
          <a:ln>
            <a:noFill/>
          </a:ln>
        </p:spPr>
      </p:pic>
      <p:pic>
        <p:nvPicPr>
          <p:cNvPr id="8" name="Immagine 7" descr="Immagine correlata"/>
          <p:cNvPicPr/>
          <p:nvPr/>
        </p:nvPicPr>
        <p:blipFill>
          <a:blip r:embed="rId3">
            <a:extLst>
              <a:ext uri="{28A0092B-C50C-407E-A947-70E740481C1C}">
                <a14:useLocalDpi xmlns:a14="http://schemas.microsoft.com/office/drawing/2010/main" val="0"/>
              </a:ext>
            </a:extLst>
          </a:blip>
          <a:srcRect/>
          <a:stretch>
            <a:fillRect/>
          </a:stretch>
        </p:blipFill>
        <p:spPr bwMode="auto">
          <a:xfrm>
            <a:off x="5980806" y="2796780"/>
            <a:ext cx="1448694" cy="1097636"/>
          </a:xfrm>
          <a:prstGeom prst="rect">
            <a:avLst/>
          </a:prstGeom>
          <a:noFill/>
          <a:ln>
            <a:noFill/>
          </a:ln>
        </p:spPr>
      </p:pic>
      <p:pic>
        <p:nvPicPr>
          <p:cNvPr id="9" name="Immagine 8" descr="Risultati immagini per le amebe"/>
          <p:cNvPicPr/>
          <p:nvPr/>
        </p:nvPicPr>
        <p:blipFill>
          <a:blip r:embed="rId4">
            <a:extLst>
              <a:ext uri="{28A0092B-C50C-407E-A947-70E740481C1C}">
                <a14:useLocalDpi xmlns:a14="http://schemas.microsoft.com/office/drawing/2010/main" val="0"/>
              </a:ext>
            </a:extLst>
          </a:blip>
          <a:srcRect/>
          <a:stretch>
            <a:fillRect/>
          </a:stretch>
        </p:blipFill>
        <p:spPr bwMode="auto">
          <a:xfrm>
            <a:off x="5981700" y="4072774"/>
            <a:ext cx="1447800" cy="1175865"/>
          </a:xfrm>
          <a:prstGeom prst="rect">
            <a:avLst/>
          </a:prstGeom>
          <a:noFill/>
          <a:ln>
            <a:noFill/>
          </a:ln>
        </p:spPr>
      </p:pic>
    </p:spTree>
    <p:extLst>
      <p:ext uri="{BB962C8B-B14F-4D97-AF65-F5344CB8AC3E}">
        <p14:creationId xmlns:p14="http://schemas.microsoft.com/office/powerpoint/2010/main" val="9535498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2032991" y="1501601"/>
            <a:ext cx="4554141" cy="600074"/>
          </a:xfrm>
        </p:spPr>
        <p:txBody>
          <a:bodyPr>
            <a:normAutofit/>
          </a:bodyPr>
          <a:lstStyle/>
          <a:p>
            <a:r>
              <a:rPr lang="it-IT" sz="3600" b="1" dirty="0" smtClean="0">
                <a:solidFill>
                  <a:schemeClr val="accent3">
                    <a:lumMod val="50000"/>
                  </a:schemeClr>
                </a:solidFill>
              </a:rPr>
              <a:t>I ciliati</a:t>
            </a:r>
            <a:endParaRPr lang="it-IT" sz="3600" b="1" dirty="0">
              <a:solidFill>
                <a:schemeClr val="accent3">
                  <a:lumMod val="50000"/>
                </a:schemeClr>
              </a:solidFill>
            </a:endParaRPr>
          </a:p>
        </p:txBody>
      </p:sp>
      <p:sp>
        <p:nvSpPr>
          <p:cNvPr id="3" name="Rettangolo 2"/>
          <p:cNvSpPr/>
          <p:nvPr/>
        </p:nvSpPr>
        <p:spPr>
          <a:xfrm>
            <a:off x="933448" y="2248834"/>
            <a:ext cx="6753225" cy="2677656"/>
          </a:xfrm>
          <a:prstGeom prst="rect">
            <a:avLst/>
          </a:prstGeom>
        </p:spPr>
        <p:txBody>
          <a:bodyPr wrap="square">
            <a:spAutoFit/>
          </a:bodyPr>
          <a:lstStyle/>
          <a:p>
            <a:pPr algn="just"/>
            <a:r>
              <a:rPr lang="it-IT" sz="1400" dirty="0"/>
              <a:t>S</a:t>
            </a:r>
            <a:r>
              <a:rPr lang="it-IT" sz="1400" dirty="0" smtClean="0"/>
              <a:t>ono </a:t>
            </a:r>
            <a:r>
              <a:rPr lang="it-IT" sz="1400" dirty="0"/>
              <a:t>protozoi dotati di ciglia, simili </a:t>
            </a:r>
            <a:r>
              <a:rPr lang="it-IT" sz="1400" dirty="0" smtClean="0"/>
              <a:t>ai </a:t>
            </a:r>
            <a:r>
              <a:rPr lang="it-IT" sz="1400" dirty="0"/>
              <a:t>flagelli, ma più corte. Le ciglia </a:t>
            </a:r>
            <a:r>
              <a:rPr lang="it-IT" sz="1400" dirty="0" smtClean="0"/>
              <a:t>possono </a:t>
            </a:r>
            <a:r>
              <a:rPr lang="it-IT" sz="1400" dirty="0"/>
              <a:t>essere distribuite </a:t>
            </a:r>
            <a:r>
              <a:rPr lang="it-IT" sz="1400" dirty="0" smtClean="0"/>
              <a:t>regolarmente </a:t>
            </a:r>
            <a:r>
              <a:rPr lang="it-IT" sz="1400" dirty="0"/>
              <a:t>lungo il corpo oppure raggruppate </a:t>
            </a:r>
          </a:p>
          <a:p>
            <a:pPr algn="just"/>
            <a:r>
              <a:rPr lang="it-IT" sz="1400" dirty="0"/>
              <a:t>e servono sia per la locomozione sia per la cattura del cibo. </a:t>
            </a:r>
            <a:r>
              <a:rPr lang="it-IT" sz="1400" dirty="0" smtClean="0"/>
              <a:t>I ciliati si nutrono di batteri, di altri protozoi, di </a:t>
            </a:r>
            <a:r>
              <a:rPr lang="it-IT" sz="1400" dirty="0"/>
              <a:t>piccoli </a:t>
            </a:r>
            <a:r>
              <a:rPr lang="it-IT" sz="1400" dirty="0" smtClean="0"/>
              <a:t>metazoi e di materiale organico. Tra </a:t>
            </a:r>
            <a:r>
              <a:rPr lang="it-IT" sz="1400" dirty="0"/>
              <a:t>i ciliati che si nutrono di </a:t>
            </a:r>
            <a:r>
              <a:rPr lang="it-IT" sz="1400" dirty="0" smtClean="0"/>
              <a:t>batteri, </a:t>
            </a:r>
            <a:r>
              <a:rPr lang="it-IT" sz="1400" dirty="0"/>
              <a:t>alcune forme nuotano liberamente nel </a:t>
            </a:r>
            <a:r>
              <a:rPr lang="it-IT" sz="1400" dirty="0" smtClean="0"/>
              <a:t>mezzo liquido (come il paramecio), </a:t>
            </a:r>
            <a:r>
              <a:rPr lang="it-IT" sz="1400" dirty="0"/>
              <a:t>altre si </a:t>
            </a:r>
            <a:r>
              <a:rPr lang="it-IT" sz="1400" dirty="0" smtClean="0"/>
              <a:t>attaccano </a:t>
            </a:r>
            <a:r>
              <a:rPr lang="it-IT" sz="1400" dirty="0"/>
              <a:t>al fiocco di fango per </a:t>
            </a:r>
            <a:r>
              <a:rPr lang="it-IT" sz="1400" dirty="0" smtClean="0"/>
              <a:t>mezzo di </a:t>
            </a:r>
            <a:r>
              <a:rPr lang="it-IT" sz="1400" dirty="0"/>
              <a:t>un peduncolo </a:t>
            </a:r>
            <a:r>
              <a:rPr lang="it-IT" sz="1400" dirty="0" smtClean="0"/>
              <a:t>(come la vorticella). </a:t>
            </a:r>
            <a:r>
              <a:rPr lang="it-IT" sz="1400" dirty="0"/>
              <a:t>Un terzo gruppo è formato da organismi che </a:t>
            </a:r>
            <a:r>
              <a:rPr lang="it-IT" sz="1400" dirty="0" smtClean="0"/>
              <a:t>abitano </a:t>
            </a:r>
            <a:r>
              <a:rPr lang="it-IT" sz="1400" dirty="0"/>
              <a:t>il fiocco di fango e che si </a:t>
            </a:r>
            <a:r>
              <a:rPr lang="it-IT" sz="1400" dirty="0" smtClean="0"/>
              <a:t>spostano </a:t>
            </a:r>
            <a:r>
              <a:rPr lang="it-IT" sz="1400" dirty="0"/>
              <a:t>o strisciano sulla sua </a:t>
            </a:r>
            <a:r>
              <a:rPr lang="it-IT" sz="1400" dirty="0" smtClean="0"/>
              <a:t>superficie. </a:t>
            </a:r>
            <a:r>
              <a:rPr lang="it-IT" sz="1400" dirty="0"/>
              <a:t>Tra i ciliati carnivori si osservano sia forme </a:t>
            </a:r>
            <a:r>
              <a:rPr lang="it-IT" sz="1400" dirty="0" smtClean="0"/>
              <a:t>che nuotano liberamente nel fango sia </a:t>
            </a:r>
            <a:r>
              <a:rPr lang="it-IT" sz="1400" dirty="0"/>
              <a:t>forme </a:t>
            </a:r>
            <a:r>
              <a:rPr lang="it-IT" sz="1400" dirty="0" smtClean="0"/>
              <a:t>che restano attaccate </a:t>
            </a:r>
            <a:r>
              <a:rPr lang="it-IT" sz="1400" dirty="0"/>
              <a:t>al </a:t>
            </a:r>
            <a:r>
              <a:rPr lang="it-IT" sz="1400" dirty="0" smtClean="0"/>
              <a:t>fango.</a:t>
            </a:r>
            <a:endParaRPr lang="it-IT" sz="1400" dirty="0"/>
          </a:p>
          <a:p>
            <a:pPr algn="just"/>
            <a:r>
              <a:rPr lang="it-IT" sz="1400" dirty="0" smtClean="0"/>
              <a:t> </a:t>
            </a:r>
            <a:endParaRPr lang="it-IT" sz="1400" dirty="0"/>
          </a:p>
        </p:txBody>
      </p:sp>
      <p:sp>
        <p:nvSpPr>
          <p:cNvPr id="6" name="Rettangolo 5"/>
          <p:cNvSpPr/>
          <p:nvPr/>
        </p:nvSpPr>
        <p:spPr>
          <a:xfrm>
            <a:off x="1944884" y="2748974"/>
            <a:ext cx="4376738" cy="307777"/>
          </a:xfrm>
          <a:prstGeom prst="rect">
            <a:avLst/>
          </a:prstGeom>
        </p:spPr>
        <p:txBody>
          <a:bodyPr wrap="square">
            <a:spAutoFit/>
          </a:bodyPr>
          <a:lstStyle/>
          <a:p>
            <a:pPr algn="just"/>
            <a:endParaRPr lang="it-IT" sz="1400" dirty="0">
              <a:latin typeface="Trebuchet MS" panose="020B0603020202020204" pitchFamily="34" charset="0"/>
            </a:endParaRPr>
          </a:p>
        </p:txBody>
      </p:sp>
      <p:pic>
        <p:nvPicPr>
          <p:cNvPr id="1026" name="Picture 2" descr="parameci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2472" y="4801972"/>
            <a:ext cx="1517649" cy="149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vorticella"/>
          <p:cNvPicPr>
            <a:picLocks noChangeAspect="1" noChangeArrowheads="1"/>
          </p:cNvPicPr>
          <p:nvPr/>
        </p:nvPicPr>
        <p:blipFill>
          <a:blip r:embed="rId3" r:link="rId4">
            <a:extLst>
              <a:ext uri="{28A0092B-C50C-407E-A947-70E740481C1C}">
                <a14:useLocalDpi xmlns:a14="http://schemas.microsoft.com/office/drawing/2010/main" val="0"/>
              </a:ext>
            </a:extLst>
          </a:blip>
          <a:srcRect l="17174" r="18013"/>
          <a:stretch>
            <a:fillRect/>
          </a:stretch>
        </p:blipFill>
        <p:spPr bwMode="auto">
          <a:xfrm>
            <a:off x="2706294" y="4961186"/>
            <a:ext cx="1422588" cy="1646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50518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370409" y="1543050"/>
            <a:ext cx="6517482" cy="657224"/>
          </a:xfrm>
        </p:spPr>
        <p:txBody>
          <a:bodyPr>
            <a:normAutofit/>
          </a:bodyPr>
          <a:lstStyle/>
          <a:p>
            <a:r>
              <a:rPr lang="it-IT" sz="3600" b="1" dirty="0" smtClean="0">
                <a:solidFill>
                  <a:schemeClr val="accent3">
                    <a:lumMod val="50000"/>
                  </a:schemeClr>
                </a:solidFill>
              </a:rPr>
              <a:t>La microbiologia</a:t>
            </a:r>
            <a:endParaRPr lang="it-IT" sz="3600" b="1" dirty="0">
              <a:solidFill>
                <a:schemeClr val="accent3">
                  <a:lumMod val="50000"/>
                </a:schemeClr>
              </a:solidFill>
            </a:endParaRPr>
          </a:p>
        </p:txBody>
      </p:sp>
      <p:sp>
        <p:nvSpPr>
          <p:cNvPr id="4" name="Titolo 1"/>
          <p:cNvSpPr txBox="1">
            <a:spLocks/>
          </p:cNvSpPr>
          <p:nvPr/>
        </p:nvSpPr>
        <p:spPr>
          <a:xfrm>
            <a:off x="1261467" y="2286000"/>
            <a:ext cx="6773466" cy="1943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pPr algn="just"/>
            <a:r>
              <a:rPr lang="it-IT" sz="1400" cap="none" dirty="0"/>
              <a:t>L</a:t>
            </a:r>
            <a:r>
              <a:rPr lang="it-IT" sz="1400" cap="none" dirty="0" smtClean="0"/>
              <a:t>a microbiologia è quella scienza che studia gli organismi non visibili a occhio nudo. Il termine ‘microbo’ è generico e comprende vari organismi biologici caratterizzati principalmente dalle loro piccole dimensioni: alcuni animali (metazoi), protozoi, la maggior parte delle alghe e funghi, batteri e virus.</a:t>
            </a:r>
          </a:p>
          <a:p>
            <a:pPr algn="just"/>
            <a:r>
              <a:rPr lang="it-IT" sz="1400" cap="none" dirty="0" smtClean="0"/>
              <a:t> </a:t>
            </a:r>
          </a:p>
          <a:p>
            <a:pPr algn="just"/>
            <a:r>
              <a:rPr lang="it-IT" sz="1400" cap="none" dirty="0"/>
              <a:t>L</a:t>
            </a:r>
            <a:r>
              <a:rPr lang="it-IT" sz="1400" cap="none" dirty="0" smtClean="0"/>
              <a:t>o studio del mondo microbico ha dovuto attendere l’invenzione dello strumento che ne ha consentito l’osservazione: il microscopio che fu inventato a metà del XVII secolo.</a:t>
            </a:r>
            <a:endParaRPr lang="it-IT" sz="1400" cap="none" dirty="0"/>
          </a:p>
        </p:txBody>
      </p:sp>
      <p:pic>
        <p:nvPicPr>
          <p:cNvPr id="5" name="Immagine 4" descr="http://www.motic.it/images/varie/old-micro.jpg"/>
          <p:cNvPicPr/>
          <p:nvPr/>
        </p:nvPicPr>
        <p:blipFill>
          <a:blip r:embed="rId2">
            <a:extLst>
              <a:ext uri="{28A0092B-C50C-407E-A947-70E740481C1C}">
                <a14:useLocalDpi xmlns:a14="http://schemas.microsoft.com/office/drawing/2010/main" val="0"/>
              </a:ext>
            </a:extLst>
          </a:blip>
          <a:srcRect/>
          <a:stretch>
            <a:fillRect/>
          </a:stretch>
        </p:blipFill>
        <p:spPr bwMode="auto">
          <a:xfrm>
            <a:off x="800101" y="4591051"/>
            <a:ext cx="1804392" cy="2043114"/>
          </a:xfrm>
          <a:prstGeom prst="rect">
            <a:avLst/>
          </a:prstGeom>
          <a:noFill/>
          <a:ln>
            <a:solidFill>
              <a:schemeClr val="accent3">
                <a:lumMod val="50000"/>
              </a:schemeClr>
            </a:solidFill>
          </a:ln>
        </p:spPr>
      </p:pic>
    </p:spTree>
    <p:extLst>
      <p:ext uri="{BB962C8B-B14F-4D97-AF65-F5344CB8AC3E}">
        <p14:creationId xmlns:p14="http://schemas.microsoft.com/office/powerpoint/2010/main" val="29856461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2032991" y="1501601"/>
            <a:ext cx="4554141" cy="600074"/>
          </a:xfrm>
        </p:spPr>
        <p:txBody>
          <a:bodyPr>
            <a:normAutofit/>
          </a:bodyPr>
          <a:lstStyle/>
          <a:p>
            <a:r>
              <a:rPr lang="it-IT" sz="3600" b="1" dirty="0" smtClean="0">
                <a:solidFill>
                  <a:schemeClr val="accent3">
                    <a:lumMod val="50000"/>
                  </a:schemeClr>
                </a:solidFill>
              </a:rPr>
              <a:t>La vorticella</a:t>
            </a:r>
            <a:endParaRPr lang="it-IT" sz="3600" b="1" dirty="0">
              <a:solidFill>
                <a:schemeClr val="accent3">
                  <a:lumMod val="50000"/>
                </a:schemeClr>
              </a:solidFill>
            </a:endParaRPr>
          </a:p>
        </p:txBody>
      </p:sp>
      <p:sp>
        <p:nvSpPr>
          <p:cNvPr id="3" name="Rettangolo 2"/>
          <p:cNvSpPr/>
          <p:nvPr/>
        </p:nvSpPr>
        <p:spPr>
          <a:xfrm>
            <a:off x="933448" y="2248834"/>
            <a:ext cx="6753225" cy="1815882"/>
          </a:xfrm>
          <a:prstGeom prst="rect">
            <a:avLst/>
          </a:prstGeom>
        </p:spPr>
        <p:txBody>
          <a:bodyPr wrap="square">
            <a:spAutoFit/>
          </a:bodyPr>
          <a:lstStyle/>
          <a:p>
            <a:pPr algn="just"/>
            <a:r>
              <a:rPr lang="it-IT" sz="1400" dirty="0" smtClean="0"/>
              <a:t>Le vorticelle vivono comunemente nelle acque stagnanti, nei fossati e nelle pozzanghere. </a:t>
            </a:r>
            <a:r>
              <a:rPr lang="it-IT" sz="1400" dirty="0"/>
              <a:t>N</a:t>
            </a:r>
            <a:r>
              <a:rPr lang="it-IT" sz="1400" dirty="0" smtClean="0"/>
              <a:t>ei depuratori sono molto utili per decomporre i liquami. Come carattere distintivo presentano una sorta di coda adesiva che, come un gambo di un fiore, tiene ancorato il microrganismo. Hanno la forma ad imbuto e devono il loro nome al vortice che creano con le ciglia in movimento per attirare i piccoli organismi di cui si nutrono. Vivono solitamente in colonie.</a:t>
            </a:r>
          </a:p>
          <a:p>
            <a:pPr algn="just"/>
            <a:r>
              <a:rPr lang="it-IT" sz="1400" dirty="0" smtClean="0"/>
              <a:t> </a:t>
            </a:r>
            <a:endParaRPr lang="it-IT" sz="1400" dirty="0"/>
          </a:p>
        </p:txBody>
      </p:sp>
      <p:sp>
        <p:nvSpPr>
          <p:cNvPr id="6" name="Rettangolo 5"/>
          <p:cNvSpPr/>
          <p:nvPr/>
        </p:nvSpPr>
        <p:spPr>
          <a:xfrm>
            <a:off x="1944884" y="2748974"/>
            <a:ext cx="4376738" cy="307777"/>
          </a:xfrm>
          <a:prstGeom prst="rect">
            <a:avLst/>
          </a:prstGeom>
        </p:spPr>
        <p:txBody>
          <a:bodyPr wrap="square">
            <a:spAutoFit/>
          </a:bodyPr>
          <a:lstStyle/>
          <a:p>
            <a:pPr algn="just"/>
            <a:endParaRPr lang="it-IT" sz="1400" dirty="0">
              <a:latin typeface="Trebuchet MS" panose="020B0603020202020204" pitchFamily="34" charset="0"/>
            </a:endParaRPr>
          </a:p>
        </p:txBody>
      </p:sp>
      <p:pic>
        <p:nvPicPr>
          <p:cNvPr id="4" name="Picture 2" descr="Risultati immagini per colonie vorticel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1" y="3905250"/>
            <a:ext cx="2901950" cy="1931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7004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2271114" y="1487799"/>
            <a:ext cx="4554141" cy="600074"/>
          </a:xfrm>
        </p:spPr>
        <p:txBody>
          <a:bodyPr>
            <a:normAutofit/>
          </a:bodyPr>
          <a:lstStyle/>
          <a:p>
            <a:r>
              <a:rPr lang="it-IT" sz="3600" b="1" dirty="0" smtClean="0">
                <a:solidFill>
                  <a:schemeClr val="accent3">
                    <a:lumMod val="50000"/>
                  </a:schemeClr>
                </a:solidFill>
              </a:rPr>
              <a:t>un ruolo chiave</a:t>
            </a:r>
            <a:endParaRPr lang="it-IT" sz="3600" b="1" dirty="0">
              <a:solidFill>
                <a:schemeClr val="accent3">
                  <a:lumMod val="50000"/>
                </a:schemeClr>
              </a:solidFill>
            </a:endParaRPr>
          </a:p>
        </p:txBody>
      </p:sp>
      <p:sp>
        <p:nvSpPr>
          <p:cNvPr id="3" name="Rettangolo 2"/>
          <p:cNvSpPr/>
          <p:nvPr/>
        </p:nvSpPr>
        <p:spPr>
          <a:xfrm>
            <a:off x="532799" y="2484387"/>
            <a:ext cx="3600454" cy="2308324"/>
          </a:xfrm>
          <a:prstGeom prst="rect">
            <a:avLst/>
          </a:prstGeom>
        </p:spPr>
        <p:txBody>
          <a:bodyPr wrap="square">
            <a:spAutoFit/>
          </a:bodyPr>
          <a:lstStyle/>
          <a:p>
            <a:pPr algn="just"/>
            <a:r>
              <a:rPr lang="it-IT" sz="1200" dirty="0"/>
              <a:t>I protozoi ciliati svolgono un ruolo molto importante nel processo di </a:t>
            </a:r>
            <a:r>
              <a:rPr lang="it-IT" sz="1200" dirty="0" smtClean="0"/>
              <a:t>depurazione. La </a:t>
            </a:r>
            <a:r>
              <a:rPr lang="it-IT" sz="1200" dirty="0"/>
              <a:t>presenza nel fango attivo di protozoi ciliati ci </a:t>
            </a:r>
            <a:r>
              <a:rPr lang="it-IT" sz="1200" dirty="0" smtClean="0"/>
              <a:t>fornisce la </a:t>
            </a:r>
            <a:r>
              <a:rPr lang="it-IT" sz="1200" dirty="0"/>
              <a:t>conferma </a:t>
            </a:r>
            <a:r>
              <a:rPr lang="it-IT" sz="1200" dirty="0" smtClean="0"/>
              <a:t>della </a:t>
            </a:r>
            <a:r>
              <a:rPr lang="it-IT" sz="1200" dirty="0"/>
              <a:t>presenza di </a:t>
            </a:r>
            <a:r>
              <a:rPr lang="it-IT" sz="1200" dirty="0" smtClean="0"/>
              <a:t>batteri di cui sono molto ghiotti.</a:t>
            </a:r>
            <a:endParaRPr lang="it-IT" sz="1200" dirty="0"/>
          </a:p>
          <a:p>
            <a:pPr algn="just"/>
            <a:r>
              <a:rPr lang="it-IT" sz="1200" dirty="0"/>
              <a:t>Inoltre l’identificazione del tipo di </a:t>
            </a:r>
            <a:r>
              <a:rPr lang="it-IT" sz="1200" dirty="0" smtClean="0"/>
              <a:t>protozoi </a:t>
            </a:r>
            <a:r>
              <a:rPr lang="it-IT" sz="1200" dirty="0"/>
              <a:t>presenti ci informa sullo “stato di </a:t>
            </a:r>
            <a:r>
              <a:rPr lang="it-IT" sz="1200" dirty="0" smtClean="0"/>
              <a:t>salute</a:t>
            </a:r>
            <a:r>
              <a:rPr lang="it-IT" sz="1200" dirty="0"/>
              <a:t>” del fango. Infatti, la microfauna di un impianto che funziona bene è </a:t>
            </a:r>
            <a:r>
              <a:rPr lang="it-IT" sz="1200" dirty="0" smtClean="0"/>
              <a:t>sempre </a:t>
            </a:r>
            <a:r>
              <a:rPr lang="it-IT" sz="1200" dirty="0"/>
              <a:t>ben diversificata; è cioè </a:t>
            </a:r>
            <a:r>
              <a:rPr lang="it-IT" sz="1200" dirty="0" smtClean="0"/>
              <a:t>composta </a:t>
            </a:r>
            <a:r>
              <a:rPr lang="it-IT" sz="1200" dirty="0"/>
              <a:t>da diversi gruppi di microrganismi </a:t>
            </a:r>
            <a:r>
              <a:rPr lang="it-IT" sz="1200" dirty="0" smtClean="0"/>
              <a:t>ed </a:t>
            </a:r>
            <a:r>
              <a:rPr lang="it-IT" sz="1200" dirty="0"/>
              <a:t>ogni gruppo è composto da più specie. </a:t>
            </a:r>
          </a:p>
        </p:txBody>
      </p:sp>
      <p:sp>
        <p:nvSpPr>
          <p:cNvPr id="6" name="Rettangolo 5"/>
          <p:cNvSpPr/>
          <p:nvPr/>
        </p:nvSpPr>
        <p:spPr>
          <a:xfrm>
            <a:off x="1944884" y="2748974"/>
            <a:ext cx="4376738" cy="307777"/>
          </a:xfrm>
          <a:prstGeom prst="rect">
            <a:avLst/>
          </a:prstGeom>
        </p:spPr>
        <p:txBody>
          <a:bodyPr wrap="square">
            <a:spAutoFit/>
          </a:bodyPr>
          <a:lstStyle/>
          <a:p>
            <a:pPr algn="just"/>
            <a:endParaRPr lang="it-IT" sz="1400" dirty="0">
              <a:latin typeface="Trebuchet MS" panose="020B0603020202020204" pitchFamily="34" charset="0"/>
            </a:endParaRPr>
          </a:p>
        </p:txBody>
      </p:sp>
      <p:pic>
        <p:nvPicPr>
          <p:cNvPr id="7" name="Immagine 6" descr="http://www.amicidelmicroscopio.it/images/paramecium_1.jpg"/>
          <p:cNvPicPr/>
          <p:nvPr/>
        </p:nvPicPr>
        <p:blipFill>
          <a:blip r:embed="rId2">
            <a:extLst>
              <a:ext uri="{28A0092B-C50C-407E-A947-70E740481C1C}">
                <a14:useLocalDpi xmlns:a14="http://schemas.microsoft.com/office/drawing/2010/main" val="0"/>
              </a:ext>
            </a:extLst>
          </a:blip>
          <a:srcRect/>
          <a:stretch>
            <a:fillRect/>
          </a:stretch>
        </p:blipFill>
        <p:spPr bwMode="auto">
          <a:xfrm>
            <a:off x="4362450" y="2171699"/>
            <a:ext cx="3181350" cy="2933701"/>
          </a:xfrm>
          <a:prstGeom prst="rect">
            <a:avLst/>
          </a:prstGeom>
          <a:noFill/>
          <a:ln>
            <a:noFill/>
          </a:ln>
        </p:spPr>
      </p:pic>
    </p:spTree>
    <p:extLst>
      <p:ext uri="{BB962C8B-B14F-4D97-AF65-F5344CB8AC3E}">
        <p14:creationId xmlns:p14="http://schemas.microsoft.com/office/powerpoint/2010/main" val="39945286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2347312" y="1589010"/>
            <a:ext cx="4554141" cy="600074"/>
          </a:xfrm>
        </p:spPr>
        <p:txBody>
          <a:bodyPr>
            <a:normAutofit/>
          </a:bodyPr>
          <a:lstStyle/>
          <a:p>
            <a:r>
              <a:rPr lang="it-IT" sz="3600" b="1" dirty="0" smtClean="0">
                <a:solidFill>
                  <a:schemeClr val="accent3">
                    <a:lumMod val="50000"/>
                  </a:schemeClr>
                </a:solidFill>
              </a:rPr>
              <a:t>metazoi</a:t>
            </a:r>
            <a:endParaRPr lang="it-IT" sz="3600" b="1" dirty="0">
              <a:solidFill>
                <a:schemeClr val="accent3">
                  <a:lumMod val="50000"/>
                </a:schemeClr>
              </a:solidFill>
            </a:endParaRPr>
          </a:p>
        </p:txBody>
      </p:sp>
      <p:sp>
        <p:nvSpPr>
          <p:cNvPr id="6" name="Rettangolo 5"/>
          <p:cNvSpPr/>
          <p:nvPr/>
        </p:nvSpPr>
        <p:spPr>
          <a:xfrm>
            <a:off x="1944884" y="2748974"/>
            <a:ext cx="4376738" cy="307777"/>
          </a:xfrm>
          <a:prstGeom prst="rect">
            <a:avLst/>
          </a:prstGeom>
        </p:spPr>
        <p:txBody>
          <a:bodyPr wrap="square">
            <a:spAutoFit/>
          </a:bodyPr>
          <a:lstStyle/>
          <a:p>
            <a:pPr algn="just"/>
            <a:endParaRPr lang="it-IT" sz="1400" dirty="0">
              <a:latin typeface="Trebuchet MS" panose="020B0603020202020204" pitchFamily="34" charset="0"/>
            </a:endParaRPr>
          </a:p>
        </p:txBody>
      </p:sp>
      <p:sp>
        <p:nvSpPr>
          <p:cNvPr id="5" name="Rettangolo 4"/>
          <p:cNvSpPr/>
          <p:nvPr/>
        </p:nvSpPr>
        <p:spPr>
          <a:xfrm>
            <a:off x="1095371" y="2189084"/>
            <a:ext cx="6867525" cy="2308324"/>
          </a:xfrm>
          <a:prstGeom prst="rect">
            <a:avLst/>
          </a:prstGeom>
        </p:spPr>
        <p:txBody>
          <a:bodyPr wrap="square">
            <a:spAutoFit/>
          </a:bodyPr>
          <a:lstStyle/>
          <a:p>
            <a:pPr algn="just"/>
            <a:r>
              <a:rPr lang="it-IT" dirty="0">
                <a:latin typeface="Arial" panose="020B0604020202020204" pitchFamily="34" charset="0"/>
              </a:rPr>
              <a:t>I </a:t>
            </a:r>
            <a:r>
              <a:rPr lang="it-IT" dirty="0" smtClean="0">
                <a:latin typeface="Arial" panose="020B0604020202020204" pitchFamily="34" charset="0"/>
              </a:rPr>
              <a:t>metazoi sono </a:t>
            </a:r>
            <a:r>
              <a:rPr lang="it-IT" dirty="0">
                <a:latin typeface="Arial" panose="020B0604020202020204" pitchFamily="34" charset="0"/>
              </a:rPr>
              <a:t>organismi pluricellulari </a:t>
            </a:r>
            <a:r>
              <a:rPr lang="it-IT" dirty="0" smtClean="0">
                <a:latin typeface="Arial" panose="020B0604020202020204" pitchFamily="34" charset="0"/>
              </a:rPr>
              <a:t>costituiti </a:t>
            </a:r>
            <a:r>
              <a:rPr lang="it-IT" dirty="0">
                <a:latin typeface="Arial" panose="020B0604020202020204" pitchFamily="34" charset="0"/>
              </a:rPr>
              <a:t>da più cellule che vanno a </a:t>
            </a:r>
            <a:r>
              <a:rPr lang="it-IT" dirty="0" smtClean="0">
                <a:latin typeface="Arial" panose="020B0604020202020204" pitchFamily="34" charset="0"/>
              </a:rPr>
              <a:t>formare </a:t>
            </a:r>
            <a:r>
              <a:rPr lang="it-IT" dirty="0">
                <a:latin typeface="Arial" panose="020B0604020202020204" pitchFamily="34" charset="0"/>
              </a:rPr>
              <a:t>tessuti ed organi. </a:t>
            </a:r>
          </a:p>
          <a:p>
            <a:pPr algn="just"/>
            <a:r>
              <a:rPr lang="it-IT" dirty="0">
                <a:latin typeface="Arial" panose="020B0604020202020204" pitchFamily="34" charset="0"/>
              </a:rPr>
              <a:t>Questa loro complessità organizzativa fa </a:t>
            </a:r>
            <a:r>
              <a:rPr lang="it-IT" dirty="0" smtClean="0">
                <a:latin typeface="Arial" panose="020B0604020202020204" pitchFamily="34" charset="0"/>
              </a:rPr>
              <a:t>sì che </a:t>
            </a:r>
            <a:r>
              <a:rPr lang="it-IT" dirty="0">
                <a:latin typeface="Arial" panose="020B0604020202020204" pitchFamily="34" charset="0"/>
              </a:rPr>
              <a:t>il loro </a:t>
            </a:r>
            <a:r>
              <a:rPr lang="it-IT" dirty="0" smtClean="0">
                <a:latin typeface="Arial" panose="020B0604020202020204" pitchFamily="34" charset="0"/>
              </a:rPr>
              <a:t>ciclo riproduttivo </a:t>
            </a:r>
            <a:r>
              <a:rPr lang="it-IT" dirty="0">
                <a:latin typeface="Arial" panose="020B0604020202020204" pitchFamily="34" charset="0"/>
              </a:rPr>
              <a:t>sia più </a:t>
            </a:r>
            <a:r>
              <a:rPr lang="it-IT" dirty="0" smtClean="0">
                <a:latin typeface="Arial" panose="020B0604020202020204" pitchFamily="34" charset="0"/>
              </a:rPr>
              <a:t>lento </a:t>
            </a:r>
            <a:r>
              <a:rPr lang="it-IT" dirty="0">
                <a:latin typeface="Arial" panose="020B0604020202020204" pitchFamily="34" charset="0"/>
              </a:rPr>
              <a:t>di quello dei protozoi. Per questo </a:t>
            </a:r>
            <a:r>
              <a:rPr lang="it-IT" dirty="0" smtClean="0">
                <a:latin typeface="Arial" panose="020B0604020202020204" pitchFamily="34" charset="0"/>
              </a:rPr>
              <a:t>motivo </a:t>
            </a:r>
            <a:r>
              <a:rPr lang="it-IT" dirty="0">
                <a:latin typeface="Arial" panose="020B0604020202020204" pitchFamily="34" charset="0"/>
              </a:rPr>
              <a:t>la loro </a:t>
            </a:r>
            <a:r>
              <a:rPr lang="it-IT" dirty="0" smtClean="0">
                <a:latin typeface="Arial" panose="020B0604020202020204" pitchFamily="34" charset="0"/>
              </a:rPr>
              <a:t>presenza negli </a:t>
            </a:r>
            <a:r>
              <a:rPr lang="it-IT" dirty="0">
                <a:latin typeface="Arial" panose="020B0604020202020204" pitchFamily="34" charset="0"/>
              </a:rPr>
              <a:t>impianti di </a:t>
            </a:r>
            <a:r>
              <a:rPr lang="it-IT" dirty="0" smtClean="0">
                <a:latin typeface="Arial" panose="020B0604020202020204" pitchFamily="34" charset="0"/>
              </a:rPr>
              <a:t>depurazione </a:t>
            </a:r>
            <a:r>
              <a:rPr lang="it-IT" dirty="0">
                <a:latin typeface="Arial" panose="020B0604020202020204" pitchFamily="34" charset="0"/>
              </a:rPr>
              <a:t>a fanghi attivi è limitata ad alcune forme molto semplici. </a:t>
            </a:r>
          </a:p>
          <a:p>
            <a:pPr algn="just"/>
            <a:r>
              <a:rPr lang="it-IT" dirty="0">
                <a:latin typeface="Arial" panose="020B0604020202020204" pitchFamily="34" charset="0"/>
              </a:rPr>
              <a:t>Tra i metazoi che possiamo ritrovare nel </a:t>
            </a:r>
            <a:r>
              <a:rPr lang="it-IT" dirty="0" smtClean="0">
                <a:latin typeface="Arial" panose="020B0604020202020204" pitchFamily="34" charset="0"/>
              </a:rPr>
              <a:t>fango </a:t>
            </a:r>
            <a:r>
              <a:rPr lang="it-IT" dirty="0">
                <a:latin typeface="Arial" panose="020B0604020202020204" pitchFamily="34" charset="0"/>
              </a:rPr>
              <a:t>attivo vi </a:t>
            </a:r>
            <a:r>
              <a:rPr lang="it-IT" dirty="0" smtClean="0">
                <a:latin typeface="Arial" panose="020B0604020202020204" pitchFamily="34" charset="0"/>
              </a:rPr>
              <a:t>sono principalmente </a:t>
            </a:r>
            <a:r>
              <a:rPr lang="it-IT" dirty="0">
                <a:latin typeface="Arial" panose="020B0604020202020204" pitchFamily="34" charset="0"/>
              </a:rPr>
              <a:t>i Nematodi e </a:t>
            </a:r>
            <a:r>
              <a:rPr lang="it-IT" dirty="0" smtClean="0">
                <a:latin typeface="Arial" panose="020B0604020202020204" pitchFamily="34" charset="0"/>
              </a:rPr>
              <a:t>i Rotiferi. </a:t>
            </a:r>
            <a:endParaRPr lang="it-IT" dirty="0">
              <a:effectLst/>
              <a:latin typeface="Arial" panose="020B0604020202020204" pitchFamily="34" charset="0"/>
            </a:endParaRPr>
          </a:p>
        </p:txBody>
      </p:sp>
      <p:pic>
        <p:nvPicPr>
          <p:cNvPr id="7" name="Immagine 6" descr="Risultati immagini per nematodi"/>
          <p:cNvPicPr/>
          <p:nvPr/>
        </p:nvPicPr>
        <p:blipFill>
          <a:blip r:embed="rId2">
            <a:extLst>
              <a:ext uri="{28A0092B-C50C-407E-A947-70E740481C1C}">
                <a14:useLocalDpi xmlns:a14="http://schemas.microsoft.com/office/drawing/2010/main" val="0"/>
              </a:ext>
            </a:extLst>
          </a:blip>
          <a:srcRect/>
          <a:stretch>
            <a:fillRect/>
          </a:stretch>
        </p:blipFill>
        <p:spPr bwMode="auto">
          <a:xfrm>
            <a:off x="1194788" y="4497408"/>
            <a:ext cx="1205511" cy="2151042"/>
          </a:xfrm>
          <a:prstGeom prst="rect">
            <a:avLst/>
          </a:prstGeom>
          <a:noFill/>
          <a:ln>
            <a:noFill/>
          </a:ln>
        </p:spPr>
      </p:pic>
      <p:pic>
        <p:nvPicPr>
          <p:cNvPr id="1026" name="Picture 2" descr="http://ddalfonsine.racine.ra.it/goccia/rotifero_brachion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3581" y="4610100"/>
            <a:ext cx="2000802" cy="1479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3605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2252064" y="1589010"/>
            <a:ext cx="4554141" cy="600074"/>
          </a:xfrm>
        </p:spPr>
        <p:txBody>
          <a:bodyPr>
            <a:normAutofit/>
          </a:bodyPr>
          <a:lstStyle/>
          <a:p>
            <a:r>
              <a:rPr lang="it-IT" sz="3600" b="1" dirty="0" smtClean="0">
                <a:solidFill>
                  <a:schemeClr val="accent3">
                    <a:lumMod val="50000"/>
                  </a:schemeClr>
                </a:solidFill>
              </a:rPr>
              <a:t>I rotiferi</a:t>
            </a:r>
            <a:endParaRPr lang="it-IT" sz="3600" b="1" dirty="0">
              <a:solidFill>
                <a:schemeClr val="accent3">
                  <a:lumMod val="50000"/>
                </a:schemeClr>
              </a:solidFill>
            </a:endParaRPr>
          </a:p>
        </p:txBody>
      </p:sp>
      <p:sp>
        <p:nvSpPr>
          <p:cNvPr id="6" name="Rettangolo 5"/>
          <p:cNvSpPr/>
          <p:nvPr/>
        </p:nvSpPr>
        <p:spPr>
          <a:xfrm>
            <a:off x="1944884" y="2748974"/>
            <a:ext cx="4376738" cy="307777"/>
          </a:xfrm>
          <a:prstGeom prst="rect">
            <a:avLst/>
          </a:prstGeom>
        </p:spPr>
        <p:txBody>
          <a:bodyPr wrap="square">
            <a:spAutoFit/>
          </a:bodyPr>
          <a:lstStyle/>
          <a:p>
            <a:pPr algn="just"/>
            <a:endParaRPr lang="it-IT" sz="1400" dirty="0">
              <a:latin typeface="Trebuchet MS" panose="020B0603020202020204" pitchFamily="34" charset="0"/>
            </a:endParaRPr>
          </a:p>
        </p:txBody>
      </p:sp>
      <p:sp>
        <p:nvSpPr>
          <p:cNvPr id="5" name="Rettangolo 4"/>
          <p:cNvSpPr/>
          <p:nvPr/>
        </p:nvSpPr>
        <p:spPr>
          <a:xfrm>
            <a:off x="1181096" y="2318087"/>
            <a:ext cx="6867525" cy="1477328"/>
          </a:xfrm>
          <a:prstGeom prst="rect">
            <a:avLst/>
          </a:prstGeom>
        </p:spPr>
        <p:txBody>
          <a:bodyPr wrap="square">
            <a:spAutoFit/>
          </a:bodyPr>
          <a:lstStyle/>
          <a:p>
            <a:pPr algn="just"/>
            <a:r>
              <a:rPr lang="it-IT" dirty="0">
                <a:latin typeface="Arial" panose="020B0604020202020204" pitchFamily="34" charset="0"/>
              </a:rPr>
              <a:t>I </a:t>
            </a:r>
            <a:r>
              <a:rPr lang="it-IT" dirty="0" smtClean="0">
                <a:latin typeface="Arial" panose="020B0604020202020204" pitchFamily="34" charset="0"/>
              </a:rPr>
              <a:t>Rotiferi devono il loro nome dal fatto che sulla testa hanno una coppia di ciglia rotanti che vengono usate sia per muoversi che per catturare il cibo. Oltre che di batteri si nutrono di particelle solide, alcune delle quali non sono gradite ai protozoi. Si sviluppano particolarmente in ambienti ricchi di ossigeno.</a:t>
            </a:r>
            <a:endParaRPr lang="it-IT" dirty="0">
              <a:effectLst/>
              <a:latin typeface="Arial" panose="020B0604020202020204" pitchFamily="34" charset="0"/>
            </a:endParaRPr>
          </a:p>
        </p:txBody>
      </p:sp>
      <p:pic>
        <p:nvPicPr>
          <p:cNvPr id="3" name="Immagine 2"/>
          <p:cNvPicPr>
            <a:picLocks noChangeAspect="1"/>
          </p:cNvPicPr>
          <p:nvPr/>
        </p:nvPicPr>
        <p:blipFill rotWithShape="1">
          <a:blip r:embed="rId2">
            <a:extLst>
              <a:ext uri="{28A0092B-C50C-407E-A947-70E740481C1C}">
                <a14:useLocalDpi xmlns:a14="http://schemas.microsoft.com/office/drawing/2010/main" val="0"/>
              </a:ext>
            </a:extLst>
          </a:blip>
          <a:srcRect t="-1" b="667"/>
          <a:stretch/>
        </p:blipFill>
        <p:spPr>
          <a:xfrm>
            <a:off x="1304925" y="4086225"/>
            <a:ext cx="3448050" cy="1419225"/>
          </a:xfrm>
          <a:prstGeom prst="rect">
            <a:avLst/>
          </a:prstGeom>
          <a:ln w="28575">
            <a:solidFill>
              <a:schemeClr val="accent4">
                <a:lumMod val="50000"/>
              </a:schemeClr>
            </a:solidFill>
          </a:ln>
        </p:spPr>
      </p:pic>
    </p:spTree>
    <p:extLst>
      <p:ext uri="{BB962C8B-B14F-4D97-AF65-F5344CB8AC3E}">
        <p14:creationId xmlns:p14="http://schemas.microsoft.com/office/powerpoint/2010/main" val="6527331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6" name="Rettangolo 5"/>
          <p:cNvSpPr/>
          <p:nvPr/>
        </p:nvSpPr>
        <p:spPr>
          <a:xfrm>
            <a:off x="1716284" y="2700515"/>
            <a:ext cx="4376738" cy="307777"/>
          </a:xfrm>
          <a:prstGeom prst="rect">
            <a:avLst/>
          </a:prstGeom>
        </p:spPr>
        <p:txBody>
          <a:bodyPr wrap="square">
            <a:spAutoFit/>
          </a:bodyPr>
          <a:lstStyle/>
          <a:p>
            <a:pPr algn="just"/>
            <a:endParaRPr lang="it-IT" sz="1400" dirty="0">
              <a:latin typeface="Trebuchet MS" panose="020B0603020202020204" pitchFamily="34" charset="0"/>
            </a:endParaRP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6267" y="1393804"/>
            <a:ext cx="3883264" cy="3730646"/>
          </a:xfrm>
          <a:prstGeom prst="rect">
            <a:avLst/>
          </a:prstGeom>
        </p:spPr>
      </p:pic>
      <p:sp>
        <p:nvSpPr>
          <p:cNvPr id="7" name="CasellaDiTesto 6"/>
          <p:cNvSpPr txBox="1"/>
          <p:nvPr/>
        </p:nvSpPr>
        <p:spPr>
          <a:xfrm>
            <a:off x="133349" y="5278249"/>
            <a:ext cx="3343276" cy="830997"/>
          </a:xfrm>
          <a:prstGeom prst="rect">
            <a:avLst/>
          </a:prstGeom>
          <a:noFill/>
        </p:spPr>
        <p:txBody>
          <a:bodyPr wrap="square" rtlCol="0">
            <a:spAutoFit/>
          </a:bodyPr>
          <a:lstStyle/>
          <a:p>
            <a:r>
              <a:rPr lang="it-IT" sz="1600" b="1" dirty="0" smtClean="0">
                <a:solidFill>
                  <a:schemeClr val="accent5">
                    <a:lumMod val="50000"/>
                  </a:schemeClr>
                </a:solidFill>
              </a:rPr>
              <a:t>Associazione La Tartaruga</a:t>
            </a:r>
          </a:p>
          <a:p>
            <a:r>
              <a:rPr lang="it-IT" sz="1600" b="1" dirty="0" smtClean="0">
                <a:solidFill>
                  <a:schemeClr val="accent5">
                    <a:lumMod val="50000"/>
                  </a:schemeClr>
                </a:solidFill>
                <a:hlinkClick r:id="rId3"/>
              </a:rPr>
              <a:t>www.latartarugaonline.it</a:t>
            </a:r>
            <a:endParaRPr lang="it-IT" sz="1600" b="1" dirty="0" smtClean="0">
              <a:solidFill>
                <a:schemeClr val="accent5">
                  <a:lumMod val="50000"/>
                </a:schemeClr>
              </a:solidFill>
            </a:endParaRPr>
          </a:p>
          <a:p>
            <a:r>
              <a:rPr lang="it-IT" sz="1600" b="1" dirty="0" smtClean="0">
                <a:solidFill>
                  <a:schemeClr val="accent5">
                    <a:lumMod val="50000"/>
                  </a:schemeClr>
                </a:solidFill>
              </a:rPr>
              <a:t>didatticatarta@alice.it</a:t>
            </a:r>
            <a:endParaRPr lang="it-IT" sz="1600" b="1" dirty="0">
              <a:solidFill>
                <a:schemeClr val="accent5">
                  <a:lumMod val="50000"/>
                </a:schemeClr>
              </a:solidFill>
            </a:endParaRPr>
          </a:p>
        </p:txBody>
      </p:sp>
    </p:spTree>
    <p:extLst>
      <p:ext uri="{BB962C8B-B14F-4D97-AF65-F5344CB8AC3E}">
        <p14:creationId xmlns:p14="http://schemas.microsoft.com/office/powerpoint/2010/main" val="21016775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4342209" y="4105275"/>
            <a:ext cx="3239691" cy="1133474"/>
          </a:xfrm>
        </p:spPr>
        <p:txBody>
          <a:bodyPr>
            <a:noAutofit/>
          </a:bodyPr>
          <a:lstStyle/>
          <a:p>
            <a:pPr algn="just"/>
            <a:r>
              <a:rPr lang="it-IT" sz="1200" cap="none" dirty="0" smtClean="0"/>
              <a:t>Il primo osservatore dei microbi (che chiamò </a:t>
            </a:r>
            <a:r>
              <a:rPr lang="it-IT" sz="1200" cap="none" dirty="0" err="1" smtClean="0"/>
              <a:t>animalcules</a:t>
            </a:r>
            <a:r>
              <a:rPr lang="it-IT" sz="1200" cap="none" dirty="0" smtClean="0"/>
              <a:t>) fu l’olandese Anton Van </a:t>
            </a:r>
            <a:r>
              <a:rPr lang="it-IT" sz="1200" cap="none" dirty="0" err="1" smtClean="0"/>
              <a:t>Leeuwenhoek</a:t>
            </a:r>
            <a:r>
              <a:rPr lang="it-IT" sz="1200" cap="none" dirty="0" smtClean="0"/>
              <a:t> (1632-1723) che per primo descrisse alcuni batteri. Aveva pochissima esperienza scientifica poiché di mestiere faceva il mercante di stoffe. Utilizzava le lenti per osservare i tessuti e durante i suoi viaggi si imbatté in alcune lenti più potenti di quelle che possedeva e si interessò al loro perfezionamento e alla costruzione di alcuni microscopi. Gli ingrandimenti di 300-500 volte gli consentirono di vedere microscopiche alghe, protozoi e alcuni batteri. Da appassionato osservatore scrisse delle sue scoperte alla </a:t>
            </a:r>
            <a:r>
              <a:rPr lang="it-IT" sz="1200" cap="none" dirty="0" err="1"/>
              <a:t>R</a:t>
            </a:r>
            <a:r>
              <a:rPr lang="it-IT" sz="1200" cap="none" dirty="0" err="1" smtClean="0"/>
              <a:t>oyal</a:t>
            </a:r>
            <a:r>
              <a:rPr lang="it-IT" sz="1200" cap="none" dirty="0" smtClean="0"/>
              <a:t> Society di </a:t>
            </a:r>
            <a:r>
              <a:rPr lang="it-IT" sz="1200" cap="none" dirty="0"/>
              <a:t>L</a:t>
            </a:r>
            <a:r>
              <a:rPr lang="it-IT" sz="1200" cap="none" dirty="0" smtClean="0"/>
              <a:t>ondra nel 1676 e incluse numerosi disegni.</a:t>
            </a:r>
            <a:endParaRPr lang="it-IT" sz="1200" b="1" cap="none" dirty="0">
              <a:solidFill>
                <a:schemeClr val="accent3">
                  <a:lumMod val="50000"/>
                </a:schemeClr>
              </a:solidFill>
            </a:endParaRPr>
          </a:p>
        </p:txBody>
      </p:sp>
      <p:sp>
        <p:nvSpPr>
          <p:cNvPr id="4" name="Titolo 1"/>
          <p:cNvSpPr txBox="1">
            <a:spLocks/>
          </p:cNvSpPr>
          <p:nvPr/>
        </p:nvSpPr>
        <p:spPr>
          <a:xfrm>
            <a:off x="1379934" y="1504950"/>
            <a:ext cx="6517482" cy="6572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r>
              <a:rPr lang="it-IT" sz="3200" b="1" dirty="0">
                <a:solidFill>
                  <a:schemeClr val="accent3">
                    <a:lumMod val="50000"/>
                  </a:schemeClr>
                </a:solidFill>
              </a:rPr>
              <a:t>Anton van </a:t>
            </a:r>
            <a:r>
              <a:rPr lang="it-IT" sz="3200" b="1" dirty="0" err="1">
                <a:solidFill>
                  <a:schemeClr val="accent3">
                    <a:lumMod val="50000"/>
                  </a:schemeClr>
                </a:solidFill>
              </a:rPr>
              <a:t>Leeuwenhoek</a:t>
            </a:r>
            <a:endParaRPr lang="it-IT" sz="3200" b="1" dirty="0">
              <a:solidFill>
                <a:schemeClr val="accent3">
                  <a:lumMod val="50000"/>
                </a:schemeClr>
              </a:solidFill>
            </a:endParaRPr>
          </a:p>
        </p:txBody>
      </p:sp>
      <p:pic>
        <p:nvPicPr>
          <p:cNvPr id="6" name="Immagine 5" descr="http://www.saluteattivaonlus.it/wp-content/uploads/2014/12/microrganismi_vignetta1.jpg"/>
          <p:cNvPicPr/>
          <p:nvPr/>
        </p:nvPicPr>
        <p:blipFill>
          <a:blip r:embed="rId2">
            <a:extLst>
              <a:ext uri="{28A0092B-C50C-407E-A947-70E740481C1C}">
                <a14:useLocalDpi xmlns:a14="http://schemas.microsoft.com/office/drawing/2010/main" val="0"/>
              </a:ext>
            </a:extLst>
          </a:blip>
          <a:srcRect/>
          <a:stretch>
            <a:fillRect/>
          </a:stretch>
        </p:blipFill>
        <p:spPr bwMode="auto">
          <a:xfrm>
            <a:off x="756920" y="2457449"/>
            <a:ext cx="3496310" cy="2781300"/>
          </a:xfrm>
          <a:prstGeom prst="rect">
            <a:avLst/>
          </a:prstGeom>
          <a:noFill/>
          <a:ln>
            <a:noFill/>
          </a:ln>
        </p:spPr>
      </p:pic>
    </p:spTree>
    <p:extLst>
      <p:ext uri="{BB962C8B-B14F-4D97-AF65-F5344CB8AC3E}">
        <p14:creationId xmlns:p14="http://schemas.microsoft.com/office/powerpoint/2010/main" val="25968286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523876" y="1743075"/>
            <a:ext cx="8181974" cy="600074"/>
          </a:xfrm>
        </p:spPr>
        <p:txBody>
          <a:bodyPr>
            <a:normAutofit/>
          </a:bodyPr>
          <a:lstStyle/>
          <a:p>
            <a:r>
              <a:rPr lang="it-IT" sz="3200" b="1" dirty="0" smtClean="0">
                <a:solidFill>
                  <a:schemeClr val="accent3">
                    <a:lumMod val="50000"/>
                  </a:schemeClr>
                </a:solidFill>
              </a:rPr>
              <a:t>LO STUDIO DEI microrganismi</a:t>
            </a:r>
            <a:endParaRPr lang="it-IT" sz="3200" b="1" dirty="0">
              <a:solidFill>
                <a:schemeClr val="accent3">
                  <a:lumMod val="50000"/>
                </a:schemeClr>
              </a:solidFill>
            </a:endParaRPr>
          </a:p>
        </p:txBody>
      </p:sp>
      <p:sp>
        <p:nvSpPr>
          <p:cNvPr id="3" name="Rettangolo 2"/>
          <p:cNvSpPr/>
          <p:nvPr/>
        </p:nvSpPr>
        <p:spPr>
          <a:xfrm>
            <a:off x="900113" y="2435452"/>
            <a:ext cx="7429500" cy="2031325"/>
          </a:xfrm>
          <a:prstGeom prst="rect">
            <a:avLst/>
          </a:prstGeom>
        </p:spPr>
        <p:txBody>
          <a:bodyPr wrap="square">
            <a:spAutoFit/>
          </a:bodyPr>
          <a:lstStyle/>
          <a:p>
            <a:pPr algn="just"/>
            <a:r>
              <a:rPr lang="it-IT" sz="1400" dirty="0">
                <a:latin typeface="+mj-lt"/>
              </a:rPr>
              <a:t>N</a:t>
            </a:r>
            <a:r>
              <a:rPr lang="it-IT" sz="1400" dirty="0" smtClean="0">
                <a:latin typeface="+mj-lt"/>
              </a:rPr>
              <a:t>ella prima parte del XIX sec. la fisica e la tecnologia ottica consentirono la costruzione di microscopi composti più raffinati, con lenti che permettevano un’osservazione più dettagliata del mondo dei microbi. </a:t>
            </a:r>
            <a:r>
              <a:rPr lang="it-IT" sz="1400" dirty="0">
                <a:latin typeface="+mj-lt"/>
              </a:rPr>
              <a:t>F</a:t>
            </a:r>
            <a:r>
              <a:rPr lang="it-IT" sz="1400" dirty="0" smtClean="0">
                <a:latin typeface="+mj-lt"/>
              </a:rPr>
              <a:t>acendo riferimento ai sistemi di classificazione di piante e animali si cercò nel tempo di caratterizzare anche le specie di microrganismi. </a:t>
            </a:r>
          </a:p>
          <a:p>
            <a:pPr algn="just"/>
            <a:r>
              <a:rPr lang="it-IT" sz="1400" dirty="0" smtClean="0">
                <a:latin typeface="+mj-lt"/>
              </a:rPr>
              <a:t>La cosa non fu affatto semplice poiché c’era chi riteneva che ogni microrganismo avesse caratteristiche precise, identificabili e riconoscibili (teoria del monomorfismo = unica forma) e c’era chi invece riteneva che lo stesso microrganismo potesse assumere sembianze diverse (teoria del pleomorfismo = diverse forme).</a:t>
            </a:r>
            <a:endParaRPr lang="it-IT" sz="1400" dirty="0">
              <a:latin typeface="+mj-lt"/>
            </a:endParaRPr>
          </a:p>
        </p:txBody>
      </p:sp>
      <p:pic>
        <p:nvPicPr>
          <p:cNvPr id="5" name="Immagine 4" descr="Risultati immagini per MONOMORFISMO E PLEOMORFISMO"/>
          <p:cNvPicPr/>
          <p:nvPr/>
        </p:nvPicPr>
        <p:blipFill rotWithShape="1">
          <a:blip r:embed="rId2">
            <a:extLst>
              <a:ext uri="{28A0092B-C50C-407E-A947-70E740481C1C}">
                <a14:useLocalDpi xmlns:a14="http://schemas.microsoft.com/office/drawing/2010/main" val="0"/>
              </a:ext>
            </a:extLst>
          </a:blip>
          <a:srcRect b="13971"/>
          <a:stretch/>
        </p:blipFill>
        <p:spPr bwMode="auto">
          <a:xfrm>
            <a:off x="1057274" y="4559081"/>
            <a:ext cx="2809875" cy="150834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15394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3" name="Titolo 2"/>
          <p:cNvSpPr>
            <a:spLocks noGrp="1"/>
          </p:cNvSpPr>
          <p:nvPr>
            <p:ph type="ctrTitle"/>
          </p:nvPr>
        </p:nvSpPr>
        <p:spPr>
          <a:xfrm>
            <a:off x="1324868" y="2619375"/>
            <a:ext cx="6579990" cy="2371726"/>
          </a:xfrm>
        </p:spPr>
        <p:txBody>
          <a:bodyPr>
            <a:normAutofit fontScale="90000"/>
          </a:bodyPr>
          <a:lstStyle/>
          <a:p>
            <a:pPr algn="just"/>
            <a:r>
              <a:rPr lang="it-IT" sz="1400" cap="none" dirty="0" smtClean="0"/>
              <a:t>Se a livello macroscopico la distinzione tra regno animale e vegetale è chiara, a livello microscopico le cose si complicano e le distinzioni non sono così nette.</a:t>
            </a:r>
            <a:br>
              <a:rPr lang="it-IT" sz="1400" cap="none" dirty="0" smtClean="0"/>
            </a:br>
            <a:r>
              <a:rPr lang="it-IT" sz="1400" cap="none" dirty="0" smtClean="0"/>
              <a:t>I microrganismi,  organismi unicellulari o con cellule tutte uguali, vengono classicamente divisi in 6 gruppi, anche se questa classificazione deve essere considerata come qualcosa di indicativo e non come uno schema fisso.</a:t>
            </a:r>
            <a:br>
              <a:rPr lang="it-IT" sz="1400" cap="none" dirty="0" smtClean="0"/>
            </a:br>
            <a:r>
              <a:rPr lang="it-IT" sz="1400" cap="none" dirty="0" smtClean="0"/>
              <a:t>I microrganismi infatti sono in grado di cambiare forma a seconda della necessità. </a:t>
            </a:r>
            <a:br>
              <a:rPr lang="it-IT" sz="1400" cap="none" dirty="0" smtClean="0"/>
            </a:br>
            <a:r>
              <a:rPr lang="it-IT" sz="1400" cap="none" dirty="0" smtClean="0"/>
              <a:t>Vengono effettuate continuamente nuove scoperte che portano a rivedere la classificazione standard (l’ultimo aggiornamento per i batteri risale al 2003). Possiamo quindi distinguere: batteri, cianobatteri, protozoi, funghi, alghe e virus. </a:t>
            </a:r>
            <a:r>
              <a:rPr lang="it-IT" sz="1400" cap="none" dirty="0"/>
              <a:t/>
            </a:r>
            <a:br>
              <a:rPr lang="it-IT" sz="1400" cap="none" dirty="0"/>
            </a:br>
            <a:r>
              <a:rPr lang="it-IT" sz="1400" cap="none" dirty="0" smtClean="0"/>
              <a:t/>
            </a:r>
            <a:br>
              <a:rPr lang="it-IT" sz="1400" cap="none" dirty="0" smtClean="0"/>
            </a:br>
            <a:r>
              <a:rPr lang="it-IT" sz="1200" dirty="0"/>
              <a:t> </a:t>
            </a:r>
            <a:br>
              <a:rPr lang="it-IT" sz="1200" dirty="0"/>
            </a:br>
            <a:endParaRPr lang="it-IT" sz="1400" cap="none" dirty="0"/>
          </a:p>
        </p:txBody>
      </p:sp>
      <p:sp>
        <p:nvSpPr>
          <p:cNvPr id="5" name="Titolo 1"/>
          <p:cNvSpPr txBox="1">
            <a:spLocks/>
          </p:cNvSpPr>
          <p:nvPr/>
        </p:nvSpPr>
        <p:spPr>
          <a:xfrm>
            <a:off x="523876" y="1647825"/>
            <a:ext cx="8181974" cy="600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r>
              <a:rPr lang="it-IT" sz="3200" b="1" dirty="0" smtClean="0">
                <a:solidFill>
                  <a:schemeClr val="accent3">
                    <a:lumMod val="50000"/>
                  </a:schemeClr>
                </a:solidFill>
              </a:rPr>
              <a:t>LO STUDIO DEI microrganismi</a:t>
            </a:r>
            <a:endParaRPr lang="it-IT" sz="3200" b="1" dirty="0">
              <a:solidFill>
                <a:schemeClr val="accent3">
                  <a:lumMod val="50000"/>
                </a:schemeClr>
              </a:solidFill>
            </a:endParaRPr>
          </a:p>
        </p:txBody>
      </p:sp>
    </p:spTree>
    <p:extLst>
      <p:ext uri="{BB962C8B-B14F-4D97-AF65-F5344CB8AC3E}">
        <p14:creationId xmlns:p14="http://schemas.microsoft.com/office/powerpoint/2010/main" val="25660008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4" name="Titolo 1"/>
          <p:cNvSpPr txBox="1">
            <a:spLocks/>
          </p:cNvSpPr>
          <p:nvPr/>
        </p:nvSpPr>
        <p:spPr>
          <a:xfrm>
            <a:off x="581026" y="1314450"/>
            <a:ext cx="8181974" cy="600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r>
              <a:rPr lang="it-IT" sz="2800" b="1" dirty="0" smtClean="0">
                <a:solidFill>
                  <a:schemeClr val="accent3">
                    <a:lumMod val="50000"/>
                  </a:schemeClr>
                </a:solidFill>
              </a:rPr>
              <a:t>Classificazione DEI microrganismi</a:t>
            </a:r>
            <a:endParaRPr lang="it-IT" sz="2800" b="1" dirty="0">
              <a:solidFill>
                <a:schemeClr val="accent3">
                  <a:lumMod val="50000"/>
                </a:schemeClr>
              </a:solidFill>
            </a:endParaRPr>
          </a:p>
        </p:txBody>
      </p:sp>
      <p:pic>
        <p:nvPicPr>
          <p:cNvPr id="6" name="Immagine 5" descr="C:\Users\PC1\Desktop\schema microrganismi.JPG"/>
          <p:cNvPicPr/>
          <p:nvPr/>
        </p:nvPicPr>
        <p:blipFill rotWithShape="1">
          <a:blip r:embed="rId2">
            <a:extLst>
              <a:ext uri="{28A0092B-C50C-407E-A947-70E740481C1C}">
                <a14:useLocalDpi xmlns:a14="http://schemas.microsoft.com/office/drawing/2010/main" val="0"/>
              </a:ext>
            </a:extLst>
          </a:blip>
          <a:srcRect t="3031" b="2005"/>
          <a:stretch/>
        </p:blipFill>
        <p:spPr bwMode="auto">
          <a:xfrm>
            <a:off x="1685925" y="1981199"/>
            <a:ext cx="5781675" cy="322897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741701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4" name="Titolo 1"/>
          <p:cNvSpPr txBox="1">
            <a:spLocks/>
          </p:cNvSpPr>
          <p:nvPr/>
        </p:nvSpPr>
        <p:spPr>
          <a:xfrm>
            <a:off x="581026" y="1314450"/>
            <a:ext cx="8181974" cy="600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r>
              <a:rPr lang="it-IT" sz="2800" b="1" dirty="0" smtClean="0">
                <a:solidFill>
                  <a:schemeClr val="accent3">
                    <a:lumMod val="50000"/>
                  </a:schemeClr>
                </a:solidFill>
              </a:rPr>
              <a:t>In ogni luogo…microrganismi</a:t>
            </a:r>
            <a:endParaRPr lang="it-IT" sz="2800" b="1" dirty="0">
              <a:solidFill>
                <a:schemeClr val="accent3">
                  <a:lumMod val="50000"/>
                </a:schemeClr>
              </a:solidFill>
            </a:endParaRPr>
          </a:p>
        </p:txBody>
      </p:sp>
      <p:sp>
        <p:nvSpPr>
          <p:cNvPr id="2" name="Rettangolo 1"/>
          <p:cNvSpPr/>
          <p:nvPr/>
        </p:nvSpPr>
        <p:spPr>
          <a:xfrm>
            <a:off x="881062" y="2049066"/>
            <a:ext cx="7581901" cy="3323987"/>
          </a:xfrm>
          <a:prstGeom prst="rect">
            <a:avLst/>
          </a:prstGeom>
        </p:spPr>
        <p:txBody>
          <a:bodyPr wrap="square">
            <a:spAutoFit/>
          </a:bodyPr>
          <a:lstStyle/>
          <a:p>
            <a:pPr algn="just"/>
            <a:r>
              <a:rPr lang="it-IT" sz="1400" dirty="0">
                <a:latin typeface="+mj-lt"/>
              </a:rPr>
              <a:t>I microrganismi </a:t>
            </a:r>
            <a:r>
              <a:rPr lang="it-IT" sz="1400" dirty="0" smtClean="0">
                <a:latin typeface="+mj-lt"/>
              </a:rPr>
              <a:t>sono </a:t>
            </a:r>
            <a:r>
              <a:rPr lang="it-IT" sz="1400" dirty="0">
                <a:latin typeface="+mj-lt"/>
              </a:rPr>
              <a:t>presenti virtualmente ovunque: nel suolo, nell’acqua, nell’aria, nei </a:t>
            </a:r>
            <a:r>
              <a:rPr lang="it-IT" sz="1400" dirty="0" smtClean="0">
                <a:latin typeface="+mj-lt"/>
              </a:rPr>
              <a:t>cibi e nel nostro corpo. </a:t>
            </a:r>
            <a:r>
              <a:rPr lang="it-IT" sz="1400" dirty="0">
                <a:latin typeface="+mj-lt"/>
              </a:rPr>
              <a:t>La loro enorme varietà ne consente la sopravvivenza nelle condizioni più impensabili, possiamo infatti ritrovarli in habitat estremi ed inospitali dove nessuna altra specie vivente è in grado di sopravvivere (per esempio a temperature superiori a 100°C, inferiori a -10 °C come nei ghiacciai, in ambienti estremamente acidi o alcalini, in ambienti ad elevatissima salinità</a:t>
            </a:r>
            <a:r>
              <a:rPr lang="it-IT" sz="1400" dirty="0" smtClean="0">
                <a:latin typeface="+mj-lt"/>
              </a:rPr>
              <a:t>).</a:t>
            </a:r>
          </a:p>
          <a:p>
            <a:pPr algn="just"/>
            <a:r>
              <a:rPr lang="it-IT" sz="1400" dirty="0"/>
              <a:t>La categoria più rappresentata è quella dei batteri che costituiscono i 3/4 della massa vivente presente sulla Terra. </a:t>
            </a:r>
            <a:r>
              <a:rPr lang="it-IT" sz="1400" dirty="0" smtClean="0"/>
              <a:t>Sono </a:t>
            </a:r>
            <a:r>
              <a:rPr lang="it-IT" sz="1400" dirty="0"/>
              <a:t>presenti in maggiore abbondanza dove trovano nutrimento, umidità, temperatura adatte al loro accrescimento e alla loro moltiplicazione. Queste sono le stesse condizioni in cui vivono piante e animali con cui i batteri si sono co-evoluti in relazioni simbiotiche scoperte solo negli ultimi decenni.</a:t>
            </a:r>
          </a:p>
          <a:p>
            <a:pPr algn="just"/>
            <a:r>
              <a:rPr lang="it-IT" sz="1400" dirty="0"/>
              <a:t>Senza microrganismi ogni forma di vita presente sulla Terra non solo finirebbe, ma non si sarebbe mai originata.</a:t>
            </a:r>
          </a:p>
          <a:p>
            <a:pPr algn="just"/>
            <a:endParaRPr lang="it-IT" sz="1400" dirty="0">
              <a:latin typeface="+mj-lt"/>
            </a:endParaRPr>
          </a:p>
        </p:txBody>
      </p:sp>
    </p:spTree>
    <p:extLst>
      <p:ext uri="{BB962C8B-B14F-4D97-AF65-F5344CB8AC3E}">
        <p14:creationId xmlns:p14="http://schemas.microsoft.com/office/powerpoint/2010/main" val="32449459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4" name="Titolo 1"/>
          <p:cNvSpPr txBox="1">
            <a:spLocks/>
          </p:cNvSpPr>
          <p:nvPr/>
        </p:nvSpPr>
        <p:spPr>
          <a:xfrm>
            <a:off x="542926" y="1323975"/>
            <a:ext cx="8181974" cy="600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r>
              <a:rPr lang="it-IT" sz="2800" b="1" dirty="0" smtClean="0">
                <a:solidFill>
                  <a:schemeClr val="accent3">
                    <a:lumMod val="50000"/>
                  </a:schemeClr>
                </a:solidFill>
              </a:rPr>
              <a:t>La natura </a:t>
            </a:r>
            <a:r>
              <a:rPr lang="it-IT" sz="2800" b="1" dirty="0" err="1" smtClean="0">
                <a:solidFill>
                  <a:schemeClr val="accent3">
                    <a:lumMod val="50000"/>
                  </a:schemeClr>
                </a:solidFill>
              </a:rPr>
              <a:t>docet</a:t>
            </a:r>
            <a:endParaRPr lang="it-IT" sz="2800" b="1" dirty="0">
              <a:solidFill>
                <a:schemeClr val="accent3">
                  <a:lumMod val="50000"/>
                </a:schemeClr>
              </a:solidFill>
            </a:endParaRPr>
          </a:p>
        </p:txBody>
      </p:sp>
      <p:sp>
        <p:nvSpPr>
          <p:cNvPr id="2" name="Rettangolo 1"/>
          <p:cNvSpPr/>
          <p:nvPr/>
        </p:nvSpPr>
        <p:spPr>
          <a:xfrm>
            <a:off x="842962" y="2054066"/>
            <a:ext cx="7581901" cy="2893100"/>
          </a:xfrm>
          <a:prstGeom prst="rect">
            <a:avLst/>
          </a:prstGeom>
        </p:spPr>
        <p:txBody>
          <a:bodyPr wrap="square">
            <a:spAutoFit/>
          </a:bodyPr>
          <a:lstStyle/>
          <a:p>
            <a:pPr algn="just"/>
            <a:r>
              <a:rPr lang="it-IT" sz="1400" dirty="0" smtClean="0"/>
              <a:t>Nelle vasche dove avviene il </a:t>
            </a:r>
            <a:r>
              <a:rPr lang="it-IT" sz="1400" dirty="0"/>
              <a:t>trattamento biologico a fanghi attivi </a:t>
            </a:r>
            <a:r>
              <a:rPr lang="it-IT" sz="1400" dirty="0" smtClean="0"/>
              <a:t>si riproducono, </a:t>
            </a:r>
            <a:r>
              <a:rPr lang="it-IT" sz="1400" dirty="0"/>
              <a:t>in ambiente </a:t>
            </a:r>
            <a:r>
              <a:rPr lang="it-IT" sz="1400" dirty="0" smtClean="0"/>
              <a:t>artificiale, </a:t>
            </a:r>
            <a:r>
              <a:rPr lang="it-IT" sz="1400" dirty="0"/>
              <a:t>gli stessi meccanismi biologici che avvengono </a:t>
            </a:r>
            <a:r>
              <a:rPr lang="it-IT" sz="1400" dirty="0" smtClean="0"/>
              <a:t>in natura</a:t>
            </a:r>
            <a:r>
              <a:rPr lang="it-IT" sz="1400" dirty="0"/>
              <a:t> </a:t>
            </a:r>
            <a:r>
              <a:rPr lang="it-IT" sz="1400" dirty="0" smtClean="0"/>
              <a:t>(ad </a:t>
            </a:r>
            <a:r>
              <a:rPr lang="it-IT" sz="1400" dirty="0"/>
              <a:t>esempio lungo il corso di un </a:t>
            </a:r>
            <a:r>
              <a:rPr lang="it-IT" sz="1400" dirty="0" smtClean="0"/>
              <a:t>fiume), ma </a:t>
            </a:r>
            <a:r>
              <a:rPr lang="it-IT" sz="1400" dirty="0"/>
              <a:t>con una velocità delle reazioni accelerata e uno spazio occupato minore.</a:t>
            </a:r>
          </a:p>
          <a:p>
            <a:pPr lvl="0" algn="just"/>
            <a:r>
              <a:rPr lang="it-IT" sz="1400" dirty="0"/>
              <a:t>Il vantaggio del trattamento </a:t>
            </a:r>
            <a:r>
              <a:rPr lang="it-IT" sz="1400" dirty="0" smtClean="0"/>
              <a:t>artificiale a </a:t>
            </a:r>
            <a:r>
              <a:rPr lang="it-IT" sz="1400" dirty="0"/>
              <a:t>fanghi attivi rispetto alla depurazione naturale è che </a:t>
            </a:r>
            <a:r>
              <a:rPr lang="it-IT" sz="1400" dirty="0" smtClean="0"/>
              <a:t>i microrganismi utilizzati </a:t>
            </a:r>
            <a:r>
              <a:rPr lang="it-IT" sz="1400" dirty="0"/>
              <a:t>per trattare le acque di scarico, anziché rimanere </a:t>
            </a:r>
            <a:r>
              <a:rPr lang="it-IT" sz="1400" dirty="0" smtClean="0"/>
              <a:t>dispersi nel fiume tendono </a:t>
            </a:r>
            <a:r>
              <a:rPr lang="it-IT" sz="1400" dirty="0"/>
              <a:t>ad agglomerarsi formando dei fiocchi (materia organica e batteri) che, se posti in condizioni di quiete, </a:t>
            </a:r>
            <a:r>
              <a:rPr lang="it-IT" sz="1400" dirty="0" smtClean="0"/>
              <a:t>sedimentano </a:t>
            </a:r>
            <a:r>
              <a:rPr lang="it-IT" sz="1400" dirty="0"/>
              <a:t>e possono </a:t>
            </a:r>
            <a:r>
              <a:rPr lang="it-IT" sz="1400" dirty="0" smtClean="0"/>
              <a:t>così essere </a:t>
            </a:r>
            <a:r>
              <a:rPr lang="it-IT" sz="1400" dirty="0"/>
              <a:t>separati con facilità </a:t>
            </a:r>
            <a:r>
              <a:rPr lang="it-IT" sz="1400" dirty="0" smtClean="0"/>
              <a:t>dalla componente liquida. </a:t>
            </a:r>
            <a:r>
              <a:rPr lang="it-IT" sz="1400" dirty="0"/>
              <a:t>Il processo </a:t>
            </a:r>
            <a:r>
              <a:rPr lang="it-IT" sz="1400" dirty="0" smtClean="0"/>
              <a:t>di depurazione a </a:t>
            </a:r>
            <a:r>
              <a:rPr lang="it-IT" sz="1400" dirty="0"/>
              <a:t>fanghi attivi fu elaborato e perfezionato all’inizio del ‘900 in Inghilterra. I </a:t>
            </a:r>
            <a:r>
              <a:rPr lang="it-IT" sz="1400" dirty="0" smtClean="0"/>
              <a:t>brillanti </a:t>
            </a:r>
            <a:r>
              <a:rPr lang="it-IT" sz="1400" dirty="0"/>
              <a:t>studi erano stati fatti da E. Arden e W.T. </a:t>
            </a:r>
            <a:r>
              <a:rPr lang="it-IT" sz="1400" dirty="0" err="1"/>
              <a:t>Lockett</a:t>
            </a:r>
            <a:r>
              <a:rPr lang="it-IT" sz="1400" dirty="0" smtClean="0"/>
              <a:t>. </a:t>
            </a:r>
            <a:r>
              <a:rPr lang="it-IT" sz="1400" dirty="0"/>
              <a:t>I</a:t>
            </a:r>
            <a:r>
              <a:rPr lang="it-IT" altLang="it-IT" sz="1400" dirty="0" smtClean="0"/>
              <a:t>l </a:t>
            </a:r>
            <a:r>
              <a:rPr lang="it-IT" altLang="it-IT" sz="1400" dirty="0"/>
              <a:t>primo impianto </a:t>
            </a:r>
            <a:r>
              <a:rPr lang="it-IT" altLang="it-IT" sz="1400" dirty="0" smtClean="0"/>
              <a:t>però iniziò </a:t>
            </a:r>
            <a:r>
              <a:rPr lang="it-IT" altLang="it-IT" sz="1400" dirty="0"/>
              <a:t>la sua attività nel 1927 a Milwaukee negli Stati </a:t>
            </a:r>
            <a:r>
              <a:rPr lang="it-IT" altLang="it-IT" sz="1400" dirty="0" smtClean="0"/>
              <a:t>Uniti.  </a:t>
            </a:r>
            <a:endParaRPr lang="it-IT" altLang="it-IT" sz="1400" dirty="0"/>
          </a:p>
          <a:p>
            <a:pPr algn="just"/>
            <a:endParaRPr lang="it-IT" sz="1400" dirty="0">
              <a:latin typeface="+mj-lt"/>
            </a:endParaRPr>
          </a:p>
        </p:txBody>
      </p:sp>
    </p:spTree>
    <p:extLst>
      <p:ext uri="{BB962C8B-B14F-4D97-AF65-F5344CB8AC3E}">
        <p14:creationId xmlns:p14="http://schemas.microsoft.com/office/powerpoint/2010/main" val="42830964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4" name="Titolo 1"/>
          <p:cNvSpPr txBox="1">
            <a:spLocks/>
          </p:cNvSpPr>
          <p:nvPr/>
        </p:nvSpPr>
        <p:spPr>
          <a:xfrm>
            <a:off x="542926" y="1323975"/>
            <a:ext cx="8181974" cy="600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r>
              <a:rPr lang="it-IT" sz="2800" b="1" dirty="0" smtClean="0">
                <a:solidFill>
                  <a:schemeClr val="accent3">
                    <a:lumMod val="50000"/>
                  </a:schemeClr>
                </a:solidFill>
              </a:rPr>
              <a:t>Il fango attivo</a:t>
            </a:r>
            <a:endParaRPr lang="it-IT" sz="2800" b="1" dirty="0">
              <a:solidFill>
                <a:schemeClr val="accent3">
                  <a:lumMod val="50000"/>
                </a:schemeClr>
              </a:solidFill>
            </a:endParaRPr>
          </a:p>
        </p:txBody>
      </p:sp>
      <p:sp>
        <p:nvSpPr>
          <p:cNvPr id="7" name="Rettangolo 6"/>
          <p:cNvSpPr/>
          <p:nvPr/>
        </p:nvSpPr>
        <p:spPr>
          <a:xfrm>
            <a:off x="868893" y="2075935"/>
            <a:ext cx="7856007" cy="3416320"/>
          </a:xfrm>
          <a:prstGeom prst="rect">
            <a:avLst/>
          </a:prstGeom>
        </p:spPr>
        <p:txBody>
          <a:bodyPr wrap="square">
            <a:spAutoFit/>
          </a:bodyPr>
          <a:lstStyle/>
          <a:p>
            <a:pPr algn="just"/>
            <a:r>
              <a:rPr lang="it-IT" dirty="0" smtClean="0"/>
              <a:t>Il fango attivo di un impianto di depurazione biologico è quindi una coltura di microrganismi predisposta dall’uomo, che cresce aggregata alla sostanza organica ed inorganica presente nel liquame di cui si nutre.</a:t>
            </a:r>
          </a:p>
          <a:p>
            <a:pPr algn="just"/>
            <a:r>
              <a:rPr lang="it-IT" dirty="0" smtClean="0"/>
              <a:t>In genere il 95% di questa coltura è composta da batteri e per la restante parte da organismi più complessi (protozoi e metazoi) ed ha una duplice funzione:</a:t>
            </a:r>
          </a:p>
          <a:p>
            <a:pPr algn="just"/>
            <a:endParaRPr lang="it-IT" dirty="0"/>
          </a:p>
          <a:p>
            <a:pPr marL="342900" indent="-342900" algn="just">
              <a:buAutoNum type="arabicPeriod"/>
            </a:pPr>
            <a:r>
              <a:rPr lang="it-IT" dirty="0" smtClean="0"/>
              <a:t>Metabolizzare la sostanza organica e abbattere gli inquinanti contenuti nel liquame</a:t>
            </a:r>
          </a:p>
          <a:p>
            <a:pPr marL="342900" indent="-342900" algn="just">
              <a:buAutoNum type="arabicPeriod"/>
            </a:pPr>
            <a:r>
              <a:rPr lang="it-IT" dirty="0" smtClean="0"/>
              <a:t>Formare dei fiocchi di fango capaci di separarsi per gravità dall’acqua</a:t>
            </a:r>
          </a:p>
        </p:txBody>
      </p:sp>
    </p:spTree>
    <p:extLst>
      <p:ext uri="{BB962C8B-B14F-4D97-AF65-F5344CB8AC3E}">
        <p14:creationId xmlns:p14="http://schemas.microsoft.com/office/powerpoint/2010/main" val="650475902"/>
      </p:ext>
    </p:extLst>
  </p:cSld>
  <p:clrMapOvr>
    <a:masterClrMapping/>
  </p:clrMapOvr>
  <p:timing>
    <p:tnLst>
      <p:par>
        <p:cTn id="1" dur="indefinite" restart="never" nodeType="tmRoot"/>
      </p:par>
    </p:tnLst>
  </p:timing>
</p:sld>
</file>

<file path=ppt/theme/theme1.xml><?xml version="1.0" encoding="utf-8"?>
<a:theme xmlns:a="http://schemas.openxmlformats.org/drawingml/2006/main" name="Goccia">
  <a:themeElements>
    <a:clrScheme name="Goccia">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Gocci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occi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Goccia</Template>
  <TotalTime>801</TotalTime>
  <Words>1515</Words>
  <Application>Microsoft Office PowerPoint</Application>
  <PresentationFormat>Presentazione su schermo (4:3)</PresentationFormat>
  <Paragraphs>78</Paragraphs>
  <Slides>24</Slides>
  <Notes>0</Notes>
  <HiddenSlides>0</HiddenSlides>
  <MMClips>1</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24</vt:i4>
      </vt:variant>
    </vt:vector>
  </HeadingPairs>
  <TitlesOfParts>
    <vt:vector size="28" baseType="lpstr">
      <vt:lpstr>Arial</vt:lpstr>
      <vt:lpstr>Trebuchet MS</vt:lpstr>
      <vt:lpstr>Tw Cen MT</vt:lpstr>
      <vt:lpstr>Goccia</vt:lpstr>
      <vt:lpstr>Il mondo dei microrganismi</vt:lpstr>
      <vt:lpstr>La microbiologia</vt:lpstr>
      <vt:lpstr>Il primo osservatore dei microbi (che chiamò animalcules) fu l’olandese Anton Van Leeuwenhoek (1632-1723) che per primo descrisse alcuni batteri. Aveva pochissima esperienza scientifica poiché di mestiere faceva il mercante di stoffe. Utilizzava le lenti per osservare i tessuti e durante i suoi viaggi si imbatté in alcune lenti più potenti di quelle che possedeva e si interessò al loro perfezionamento e alla costruzione di alcuni microscopi. Gli ingrandimenti di 300-500 volte gli consentirono di vedere microscopiche alghe, protozoi e alcuni batteri. Da appassionato osservatore scrisse delle sue scoperte alla Royal Society di Londra nel 1676 e incluse numerosi disegni.</vt:lpstr>
      <vt:lpstr>LO STUDIO DEI microrganismi</vt:lpstr>
      <vt:lpstr>Se a livello macroscopico la distinzione tra regno animale e vegetale è chiara, a livello microscopico le cose si complicano e le distinzioni non sono così nette. I microrganismi,  organismi unicellulari o con cellule tutte uguali, vengono classicamente divisi in 6 gruppi, anche se questa classificazione deve essere considerata come qualcosa di indicativo e non come uno schema fisso. I microrganismi infatti sono in grado di cambiare forma a seconda della necessità.  Vengono effettuate continuamente nuove scoperte che portano a rivedere la classificazione standard (l’ultimo aggiornamento per i batteri risale al 2003). Possiamo quindi distinguere: batteri, cianobatteri, protozoi, funghi, alghe e virus.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 batteri</vt:lpstr>
      <vt:lpstr>Batterio: un organismo da famiglia</vt:lpstr>
      <vt:lpstr>I protozoi</vt:lpstr>
      <vt:lpstr>I flagellati</vt:lpstr>
      <vt:lpstr>Le amebe</vt:lpstr>
      <vt:lpstr>I ciliati</vt:lpstr>
      <vt:lpstr>La vorticella</vt:lpstr>
      <vt:lpstr>un ruolo chiave</vt:lpstr>
      <vt:lpstr>metazoi</vt:lpstr>
      <vt:lpstr>I rotiferi</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mondo dei microrganismi</dc:title>
  <dc:creator>PC1</dc:creator>
  <cp:lastModifiedBy>PC1</cp:lastModifiedBy>
  <cp:revision>67</cp:revision>
  <dcterms:created xsi:type="dcterms:W3CDTF">2015-11-30T11:43:25Z</dcterms:created>
  <dcterms:modified xsi:type="dcterms:W3CDTF">2015-12-21T12:01:05Z</dcterms:modified>
</cp:coreProperties>
</file>